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10"/>
  </p:notesMasterIdLst>
  <p:handoutMasterIdLst>
    <p:handoutMasterId r:id="rId11"/>
  </p:handoutMasterIdLst>
  <p:sldIdLst>
    <p:sldId id="485" r:id="rId6"/>
    <p:sldId id="490" r:id="rId7"/>
    <p:sldId id="498" r:id="rId8"/>
    <p:sldId id="499" r:id="rId9"/>
  </p:sldIdLst>
  <p:sldSz cx="9906000" cy="6858000" type="A4"/>
  <p:notesSz cx="6858000" cy="9144000"/>
  <p:embeddedFontLst>
    <p:embeddedFont>
      <p:font typeface="ABeeZee" panose="020B0604020202020204" charset="0"/>
      <p:regular r:id="rId12"/>
      <p:bold r:id="rId13"/>
      <p:italic r:id="rId14"/>
      <p:boldItalic r:id="rId15"/>
    </p:embeddedFont>
    <p:embeddedFont>
      <p:font typeface="ABeeZee" panose="020B0604020202020204" charset="0"/>
      <p:regular r:id="rId12"/>
      <p:bold r:id="rId13"/>
      <p:italic r:id="rId14"/>
      <p:boldItalic r:id="rId15"/>
    </p:embeddedFont>
    <p:embeddedFont>
      <p:font typeface="Roboto" panose="02000000000000000000" pitchFamily="2" charset="0"/>
      <p:regular r:id="rId16"/>
      <p:bold r:id="rId17"/>
      <p:italic r:id="rId18"/>
      <p:boldItalic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it Outline" id="{00570DD3-4014-4B52-9C97-67D6511FA846}">
          <p14:sldIdLst>
            <p14:sldId id="485"/>
            <p14:sldId id="490"/>
            <p14:sldId id="498"/>
            <p14:sldId id="49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7CCC5D-DC49-38E4-553A-289235DB0661}" name="Proofed" initials="PR" userId="Proofed" providerId="None"/>
  <p188:author id="{A3BD5977-8A2C-4E82-6C5D-54AAC897CF4B}" name="Tia Guttensohn" initials="" userId="S::tgutt001@campus.goldsmiths.ac.uk::9d5607b9-2fa5-4bda-b6d3-da670b9422f0" providerId="AD"/>
  <p188:author id="{84FAD479-02D9-AE1D-96CE-0E81AC46F11F}" name="Faye Johnson" initials="FJ" userId="S::faye.johnson@unitedlearning.org.uk::d8615b50-3036-4b21-8316-81c27d61a7ed" providerId="AD"/>
  <p188:author id="{70DA739A-678B-5775-597A-1902209A38AD}" name="Alicia Shanks" initials="AS" userId="S::alicia.shanks@unitedlearning.org.uk::3c82d5bd-0894-471d-8f79-880187f0fd4b" providerId="AD"/>
  <p188:author id="{C833E4BA-E012-CD07-1FD3-0F30CCFF34BF}" name="Charlie Cutler" initials="CC" userId="S::Charlie.Cutler@unitedlearning.org.uk::c5b094de-3707-4aae-994d-70175e9a1467" providerId="AD"/>
  <p188:author id="{03A4D2E9-DD54-F7C5-AABA-2336BBFD0179}" name="Angela Yussuff" initials="AY" userId="S::Angela.Yussuff@unitedlearning.org.uk::9349b568-9b0c-4a07-942a-1f9b52f52208" providerId="AD"/>
  <p188:author id="{54157CEA-9325-4A82-8BCA-A8A6CAC7AC60}" name="Ben Littlewood" initials="BL" userId="S::ben.littlewood@unitedlearning.org.uk::c796a4ea-16ea-4f6d-8b50-c3972cf664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02"/>
    <a:srgbClr val="000000"/>
    <a:srgbClr val="3B3838"/>
    <a:srgbClr val="F8CB9A"/>
    <a:srgbClr val="D55D5D"/>
    <a:srgbClr val="FFFFFF"/>
    <a:srgbClr val="CAC4E2"/>
    <a:srgbClr val="E5E4F1"/>
    <a:srgbClr val="999999"/>
    <a:srgbClr val="B9B8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97" autoAdjust="0"/>
    <p:restoredTop sz="93028" autoAdjust="0"/>
  </p:normalViewPr>
  <p:slideViewPr>
    <p:cSldViewPr snapToGrid="0">
      <p:cViewPr>
        <p:scale>
          <a:sx n="84" d="100"/>
          <a:sy n="84" d="100"/>
        </p:scale>
        <p:origin x="16" y="-92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font" Target="fonts/font1.fntdata"/><Relationship Id="rId17" Type="http://schemas.openxmlformats.org/officeDocument/2006/relationships/font" Target="fonts/font6.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3.fntdata"/><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19/05/2025</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19/05/2025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All images – </a:t>
            </a:r>
            <a:r>
              <a:rPr lang="en-GB" b="0" dirty="0"/>
              <a:t>United Learning</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2344152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295C9-18B8-C660-7EF0-3868DDD78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B302B-B367-B4E9-258A-58BF16EAE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B88DE-3C59-20EB-2C67-A8D3B66574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All images – </a:t>
            </a:r>
            <a:r>
              <a:rPr lang="en-GB" b="0" dirty="0"/>
              <a:t>United Learning</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a:extLst>
              <a:ext uri="{FF2B5EF4-FFF2-40B4-BE49-F238E27FC236}">
                <a16:creationId xmlns:a16="http://schemas.microsoft.com/office/drawing/2014/main" id="{175DAB4B-5F51-DA07-64B6-40F082737E28}"/>
              </a:ext>
            </a:extLst>
          </p:cNvPr>
          <p:cNvSpPr>
            <a:spLocks noGrp="1"/>
          </p:cNvSpPr>
          <p:nvPr>
            <p:ph type="sldNum" sz="quarter" idx="5"/>
          </p:nvPr>
        </p:nvSpPr>
        <p:spPr/>
        <p:txBody>
          <a:bodyPr/>
          <a:lstStyle/>
          <a:p>
            <a:fld id="{22CF7F3D-A76E-462C-91BC-6AD2B2EFE72A}" type="slidenum">
              <a:rPr lang="en-GB" smtClean="0"/>
              <a:t>2</a:t>
            </a:fld>
            <a:endParaRPr lang="en-GB"/>
          </a:p>
        </p:txBody>
      </p:sp>
    </p:spTree>
    <p:extLst>
      <p:ext uri="{BB962C8B-B14F-4D97-AF65-F5344CB8AC3E}">
        <p14:creationId xmlns:p14="http://schemas.microsoft.com/office/powerpoint/2010/main" val="47268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00335-3E46-7266-E8F2-4FDB5B033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14B8F-28A1-D5C3-4EF7-CA90E99E59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C6072-9FB3-EF8A-36E0-53B43E565F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All images – </a:t>
            </a:r>
            <a:r>
              <a:rPr lang="en-GB" b="0" dirty="0"/>
              <a:t>United Learning</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a:extLst>
              <a:ext uri="{FF2B5EF4-FFF2-40B4-BE49-F238E27FC236}">
                <a16:creationId xmlns:a16="http://schemas.microsoft.com/office/drawing/2014/main" id="{213CFD54-ABFD-EA0A-824B-9F08D63468D6}"/>
              </a:ext>
            </a:extLst>
          </p:cNvPr>
          <p:cNvSpPr>
            <a:spLocks noGrp="1"/>
          </p:cNvSpPr>
          <p:nvPr>
            <p:ph type="sldNum" sz="quarter" idx="5"/>
          </p:nvPr>
        </p:nvSpPr>
        <p:spPr/>
        <p:txBody>
          <a:bodyPr/>
          <a:lstStyle/>
          <a:p>
            <a:fld id="{22CF7F3D-A76E-462C-91BC-6AD2B2EFE72A}" type="slidenum">
              <a:rPr lang="en-GB" smtClean="0"/>
              <a:t>3</a:t>
            </a:fld>
            <a:endParaRPr lang="en-GB"/>
          </a:p>
        </p:txBody>
      </p:sp>
    </p:spTree>
    <p:extLst>
      <p:ext uri="{BB962C8B-B14F-4D97-AF65-F5344CB8AC3E}">
        <p14:creationId xmlns:p14="http://schemas.microsoft.com/office/powerpoint/2010/main" val="2883031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8F58E-A589-CC71-1DA0-1EF50BC0C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80C41-D0F3-3E31-6105-565EA083E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D2C25-FFB8-54DA-29E9-F8FFA5D10B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Germination</a:t>
            </a:r>
            <a:r>
              <a:rPr lang="en-GB" dirty="0"/>
              <a:t> (CC0) - https://pixabay.com/illustrations/germination-dicotyledon-plant-seed-3989959/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All other images – </a:t>
            </a:r>
            <a:r>
              <a:rPr lang="en-GB" b="0" dirty="0"/>
              <a:t>United Learning</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p:txBody>
      </p:sp>
      <p:sp>
        <p:nvSpPr>
          <p:cNvPr id="4" name="Slide Number Placeholder 3">
            <a:extLst>
              <a:ext uri="{FF2B5EF4-FFF2-40B4-BE49-F238E27FC236}">
                <a16:creationId xmlns:a16="http://schemas.microsoft.com/office/drawing/2014/main" id="{F918A914-2C42-EB14-E2A3-663F1A0C4F1D}"/>
              </a:ext>
            </a:extLst>
          </p:cNvPr>
          <p:cNvSpPr>
            <a:spLocks noGrp="1"/>
          </p:cNvSpPr>
          <p:nvPr>
            <p:ph type="sldNum" sz="quarter" idx="5"/>
          </p:nvPr>
        </p:nvSpPr>
        <p:spPr/>
        <p:txBody>
          <a:bodyPr/>
          <a:lstStyle/>
          <a:p>
            <a:fld id="{22CF7F3D-A76E-462C-91BC-6AD2B2EFE72A}" type="slidenum">
              <a:rPr lang="en-GB" smtClean="0"/>
              <a:t>4</a:t>
            </a:fld>
            <a:endParaRPr lang="en-GB"/>
          </a:p>
        </p:txBody>
      </p:sp>
    </p:spTree>
    <p:extLst>
      <p:ext uri="{BB962C8B-B14F-4D97-AF65-F5344CB8AC3E}">
        <p14:creationId xmlns:p14="http://schemas.microsoft.com/office/powerpoint/2010/main" val="3909730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with Titl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1393" y="3108852"/>
            <a:ext cx="6583334"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cher No Title">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5" name="Rectangle 4">
            <a:extLst>
              <a:ext uri="{FF2B5EF4-FFF2-40B4-BE49-F238E27FC236}">
                <a16:creationId xmlns:a16="http://schemas.microsoft.com/office/drawing/2014/main" id="{9F55BF6F-F1CD-2D62-596D-FB968C2E52A0}"/>
              </a:ext>
            </a:extLst>
          </p:cNvPr>
          <p:cNvSpPr/>
          <p:nvPr userDrawn="1"/>
        </p:nvSpPr>
        <p:spPr>
          <a:xfrm rot="5400000">
            <a:off x="6449926" y="3107603"/>
            <a:ext cx="658626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Autum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4572A5E7-274A-395E-21EF-898BCF9C39B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E052FCB5-446D-0733-0A9B-FCCF1C282FC0}"/>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57342892-55FB-9368-26D2-BCCAB8498DF7}"/>
              </a:ext>
            </a:extLst>
          </p:cNvPr>
          <p:cNvSpPr/>
          <p:nvPr userDrawn="1"/>
        </p:nvSpPr>
        <p:spPr>
          <a:xfrm rot="5400000">
            <a:off x="8654183" y="907292"/>
            <a:ext cx="2186362"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1C74B38B-CDEB-E7E9-CFAB-C61D409A7331}"/>
              </a:ext>
            </a:extLst>
          </p:cNvPr>
          <p:cNvSpPr txBox="1"/>
          <p:nvPr userDrawn="1"/>
        </p:nvSpPr>
        <p:spPr>
          <a:xfrm rot="16200000">
            <a:off x="8651557" y="914667"/>
            <a:ext cx="218636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Autumn</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44697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cher Sprin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3466D1E3-517B-A2C7-25E7-EFA7F731BDC9}"/>
              </a:ext>
            </a:extLst>
          </p:cNvPr>
          <p:cNvSpPr/>
          <p:nvPr userDrawn="1"/>
        </p:nvSpPr>
        <p:spPr>
          <a:xfrm rot="5400000">
            <a:off x="8660258"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DED0D-BC10-9BE0-198A-7320E31B6494}"/>
              </a:ext>
            </a:extLst>
          </p:cNvPr>
          <p:cNvSpPr txBox="1"/>
          <p:nvPr userDrawn="1"/>
        </p:nvSpPr>
        <p:spPr>
          <a:xfrm rot="16200000">
            <a:off x="8652632" y="310224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Spring</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193101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cher Summ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670CD5BE-0CC7-C964-13DD-A9D6444FD772}"/>
              </a:ext>
            </a:extLst>
          </p:cNvPr>
          <p:cNvSpPr/>
          <p:nvPr userDrawn="1"/>
        </p:nvSpPr>
        <p:spPr>
          <a:xfrm rot="5400000">
            <a:off x="8656291" y="5300551"/>
            <a:ext cx="2202489"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ABeeZee" panose="020B0604020202020204" charset="0"/>
              <a:ea typeface="Roboto" panose="02000000000000000000" pitchFamily="2" charset="0"/>
            </a:endParaRPr>
          </a:p>
        </p:txBody>
      </p:sp>
      <p:sp>
        <p:nvSpPr>
          <p:cNvPr id="7" name="TextBox 6">
            <a:extLst>
              <a:ext uri="{FF2B5EF4-FFF2-40B4-BE49-F238E27FC236}">
                <a16:creationId xmlns:a16="http://schemas.microsoft.com/office/drawing/2014/main" id="{525D4B74-9317-12CC-D5C7-23BB953BB2D8}"/>
              </a:ext>
            </a:extLst>
          </p:cNvPr>
          <p:cNvSpPr txBox="1"/>
          <p:nvPr userDrawn="1"/>
        </p:nvSpPr>
        <p:spPr>
          <a:xfrm rot="16200000">
            <a:off x="8652632" y="532856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Summer</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030489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7E4AB-284A-9FAD-5D81-D3947C793E48}"/>
              </a:ext>
            </a:extLst>
          </p:cNvPr>
          <p:cNvSpPr/>
          <p:nvPr userDrawn="1"/>
        </p:nvSpPr>
        <p:spPr>
          <a:xfrm>
            <a:off x="49939" y="279647"/>
            <a:ext cx="6203769" cy="410012"/>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ysClr val="window" lastClr="FFFFFF">
              <a:lumMod val="95000"/>
            </a:sysClr>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0AD36F-9F47-93E7-68DA-9D31B04EC20F}"/>
              </a:ext>
            </a:extLst>
          </p:cNvPr>
          <p:cNvSpPr/>
          <p:nvPr userDrawn="1"/>
        </p:nvSpPr>
        <p:spPr>
          <a:xfrm>
            <a:off x="49939" y="50141"/>
            <a:ext cx="9806122" cy="6528212"/>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BE6A53E-99FE-A687-A6B5-360D0D4A5C39}"/>
              </a:ext>
            </a:extLst>
          </p:cNvPr>
          <p:cNvGrpSpPr/>
          <p:nvPr userDrawn="1"/>
        </p:nvGrpSpPr>
        <p:grpSpPr>
          <a:xfrm>
            <a:off x="-746166" y="6217602"/>
            <a:ext cx="1555380" cy="1321435"/>
            <a:chOff x="-746166" y="6217602"/>
            <a:chExt cx="1555380" cy="1321435"/>
          </a:xfrm>
        </p:grpSpPr>
        <p:sp>
          <p:nvSpPr>
            <p:cNvPr id="10" name="Arc 9">
              <a:extLst>
                <a:ext uri="{FF2B5EF4-FFF2-40B4-BE49-F238E27FC236}">
                  <a16:creationId xmlns:a16="http://schemas.microsoft.com/office/drawing/2014/main" id="{5DBE3411-C1D7-86A2-0A20-2E651C6D6FF9}"/>
                </a:ext>
              </a:extLst>
            </p:cNvPr>
            <p:cNvSpPr/>
            <p:nvPr userDrawn="1"/>
          </p:nvSpPr>
          <p:spPr>
            <a:xfrm>
              <a:off x="-746166" y="6217602"/>
              <a:ext cx="1555380" cy="1321435"/>
            </a:xfrm>
            <a:prstGeom prst="arc">
              <a:avLst>
                <a:gd name="adj1" fmla="val 16252508"/>
                <a:gd name="adj2" fmla="val 20226505"/>
              </a:avLst>
            </a:prstGeom>
            <a:solidFill>
              <a:sysClr val="window" lastClr="FFFFFF"/>
            </a:solidFill>
            <a:ln w="19050" cap="flat" cmpd="sng" algn="ctr">
              <a:solidFill>
                <a:sysClr val="windowText" lastClr="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B8BE7F-5AB1-2D98-875E-543856FE6B4A}"/>
                </a:ext>
              </a:extLst>
            </p:cNvPr>
            <p:cNvSpPr/>
            <p:nvPr userDrawn="1"/>
          </p:nvSpPr>
          <p:spPr>
            <a:xfrm>
              <a:off x="6125" y="6227445"/>
              <a:ext cx="45719" cy="8763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2" name="Picture 11" descr="Shape&#10;&#10;Description automatically generated with medium confidence">
            <a:extLst>
              <a:ext uri="{FF2B5EF4-FFF2-40B4-BE49-F238E27FC236}">
                <a16:creationId xmlns:a16="http://schemas.microsoft.com/office/drawing/2014/main" id="{83D9C042-77C2-0EB6-F1E0-1B462CE63F9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26CF58C-35B7-4ACA-9825-902E71CDE024}"/>
              </a:ext>
            </a:extLst>
          </p:cNvPr>
          <p:cNvSpPr txBox="1">
            <a:spLocks/>
          </p:cNvSpPr>
          <p:nvPr userDrawn="1"/>
        </p:nvSpPr>
        <p:spPr>
          <a:xfrm>
            <a:off x="2026583" y="6594683"/>
            <a:ext cx="5852834"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900" b="1">
                <a:ln w="12700">
                  <a:noFill/>
                </a:ln>
                <a:solidFill>
                  <a:schemeClr val="bg2"/>
                </a:solidFill>
              </a:rPr>
              <a:t>Teacher Pack  |  Geography  |  Year 7  |  Spring 1 |  </a:t>
            </a:r>
            <a:r>
              <a:rPr lang="en-US" sz="900" b="1">
                <a:ln w="12700">
                  <a:noFill/>
                </a:ln>
                <a:solidFill>
                  <a:schemeClr val="accent1"/>
                </a:solidFill>
              </a:rPr>
              <a:t>Unit title </a:t>
            </a:r>
            <a:endParaRPr lang="en-GB" sz="900" b="1">
              <a:ln w="12700">
                <a:noFill/>
              </a:ln>
              <a:solidFill>
                <a:schemeClr val="accent1"/>
              </a:solidFill>
            </a:endParaRPr>
          </a:p>
        </p:txBody>
      </p: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70116"/>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5" y="4352552"/>
              <a:ext cx="731916" cy="588654"/>
            </a:xfrm>
            <a:prstGeom prst="rect">
              <a:avLst/>
            </a:prstGeom>
          </p:spPr>
        </p:pic>
      </p:grpSp>
      <p:sp>
        <p:nvSpPr>
          <p:cNvPr id="2" name="Title Placeholder 1">
            <a:extLst>
              <a:ext uri="{FF2B5EF4-FFF2-40B4-BE49-F238E27FC236}">
                <a16:creationId xmlns:a16="http://schemas.microsoft.com/office/drawing/2014/main" id="{B1AC45D1-8A1B-2FE6-98EA-07500312CC25}"/>
              </a:ext>
            </a:extLst>
          </p:cNvPr>
          <p:cNvSpPr>
            <a:spLocks noGrp="1"/>
          </p:cNvSpPr>
          <p:nvPr>
            <p:ph type="title"/>
          </p:nvPr>
        </p:nvSpPr>
        <p:spPr>
          <a:xfrm>
            <a:off x="681037" y="103235"/>
            <a:ext cx="8543925" cy="52422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6B593-A629-3962-1B97-99ADA71BB8B0}"/>
              </a:ext>
            </a:extLst>
          </p:cNvPr>
          <p:cNvSpPr>
            <a:spLocks noGrp="1"/>
          </p:cNvSpPr>
          <p:nvPr>
            <p:ph type="body" idx="1"/>
          </p:nvPr>
        </p:nvSpPr>
        <p:spPr>
          <a:xfrm>
            <a:off x="681038" y="627458"/>
            <a:ext cx="8543925" cy="1382430"/>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3" r:id="rId3"/>
    <p:sldLayoutId id="2147483674" r:id="rId4"/>
    <p:sldLayoutId id="2147483675" r:id="rId5"/>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Roboto" panose="02000000000000000000" pitchFamily="2" charset="0"/>
          <a:cs typeface="Roboto" panose="02000000000000000000" pitchFamily="2" charset="0"/>
        </a:defRPr>
      </a:lvl1pPr>
    </p:titleStyle>
    <p:bodyStyle>
      <a:lvl1pPr marL="0" indent="0" algn="l" defTabSz="914400" rtl="0" eaLnBrk="1" latinLnBrk="0" hangingPunct="1">
        <a:lnSpc>
          <a:spcPct val="130000"/>
        </a:lnSpc>
        <a:spcBef>
          <a:spcPts val="0"/>
        </a:spcBef>
        <a:spcAft>
          <a:spcPts val="600"/>
        </a:spcAft>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Life Cycles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7.08 – Life cycles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94FD387-F04E-9E14-C398-F87D9ACF3FBC}"/>
              </a:ext>
            </a:extLst>
          </p:cNvPr>
          <p:cNvSpPr txBox="1"/>
          <p:nvPr/>
        </p:nvSpPr>
        <p:spPr>
          <a:xfrm>
            <a:off x="70891" y="769746"/>
            <a:ext cx="5059557" cy="1107996"/>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Reproduction is the process of making new living organisms known as offspring, which happens at some point in an organism’s life cycle.</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Offspring inherit characteristics from both parents through their genomes, which contain the complete set of genetic information.</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Offspring usually look similar but not identical to their parents because they inherit half of their genome from each parent.</a:t>
            </a:r>
          </a:p>
        </p:txBody>
      </p:sp>
      <p:pic>
        <p:nvPicPr>
          <p:cNvPr id="3" name="Picture 2">
            <a:extLst>
              <a:ext uri="{FF2B5EF4-FFF2-40B4-BE49-F238E27FC236}">
                <a16:creationId xmlns:a16="http://schemas.microsoft.com/office/drawing/2014/main" id="{2C0DC1FC-B514-5F2A-21EC-7719FD2448C3}"/>
              </a:ext>
            </a:extLst>
          </p:cNvPr>
          <p:cNvPicPr>
            <a:picLocks noChangeAspect="1"/>
          </p:cNvPicPr>
          <p:nvPr/>
        </p:nvPicPr>
        <p:blipFill>
          <a:blip r:embed="rId3"/>
          <a:stretch>
            <a:fillRect/>
          </a:stretch>
        </p:blipFill>
        <p:spPr>
          <a:xfrm>
            <a:off x="109139" y="4383928"/>
            <a:ext cx="3396062" cy="2117372"/>
          </a:xfrm>
          <a:prstGeom prst="rect">
            <a:avLst/>
          </a:prstGeom>
        </p:spPr>
      </p:pic>
      <p:sp>
        <p:nvSpPr>
          <p:cNvPr id="5" name="TextBox 4">
            <a:extLst>
              <a:ext uri="{FF2B5EF4-FFF2-40B4-BE49-F238E27FC236}">
                <a16:creationId xmlns:a16="http://schemas.microsoft.com/office/drawing/2014/main" id="{AB308A21-6FF5-206C-2B49-CB8F4EC1B319}"/>
              </a:ext>
            </a:extLst>
          </p:cNvPr>
          <p:cNvSpPr txBox="1"/>
          <p:nvPr/>
        </p:nvSpPr>
        <p:spPr>
          <a:xfrm>
            <a:off x="109138" y="1909625"/>
            <a:ext cx="494804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Genome, </a:t>
            </a:r>
            <a:r>
              <a:rPr lang="en-GB" sz="1100" b="1" kern="0" dirty="0">
                <a:solidFill>
                  <a:prstClr val="white"/>
                </a:solidFill>
                <a:latin typeface="ABeeZee" panose="020B0604020202020204" charset="0"/>
              </a:rPr>
              <a:t>C</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hromosomes</a:t>
            </a: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 DNA and Genes</a:t>
            </a:r>
          </a:p>
        </p:txBody>
      </p:sp>
      <p:sp>
        <p:nvSpPr>
          <p:cNvPr id="6" name="TextBox 5">
            <a:extLst>
              <a:ext uri="{FF2B5EF4-FFF2-40B4-BE49-F238E27FC236}">
                <a16:creationId xmlns:a16="http://schemas.microsoft.com/office/drawing/2014/main" id="{DD1180CC-E45A-47E6-49CD-EC42BE97DB14}"/>
              </a:ext>
            </a:extLst>
          </p:cNvPr>
          <p:cNvSpPr txBox="1"/>
          <p:nvPr/>
        </p:nvSpPr>
        <p:spPr>
          <a:xfrm>
            <a:off x="70891" y="2154696"/>
            <a:ext cx="5059557" cy="2292935"/>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genome is made of a chemical substance called DNA.</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DNA is a natural polymer and </a:t>
            </a:r>
            <a:r>
              <a:rPr lang="en-GB" sz="1100" kern="0" dirty="0">
                <a:solidFill>
                  <a:prstClr val="black"/>
                </a:solidFill>
                <a:latin typeface="ABeeZee" panose="020B0604020202020204" charset="0"/>
              </a:rPr>
              <a:t>has </a:t>
            </a:r>
            <a:r>
              <a:rPr kumimoji="0" lang="en-GB" sz="1100" i="0" u="none" strike="noStrike" kern="0" cap="none" spc="0" normalizeH="0" baseline="0" noProof="0" dirty="0">
                <a:ln>
                  <a:noFill/>
                </a:ln>
                <a:solidFill>
                  <a:prstClr val="black"/>
                </a:solidFill>
                <a:effectLst/>
                <a:uLnTx/>
                <a:uFillTx/>
                <a:latin typeface="ABeeZee" panose="020B0604020202020204" charset="0"/>
              </a:rPr>
              <a:t>two strands that are connected across the middle and twisted to form a double helix structure.</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DNA is coiled into structures called chromosomes, which are stored in the nucleus in plant and animal cells.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Different organisms have different numbers of chromosomes.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Human body cells each contain 23 pairs of chromosomes, half of which are from each parent.</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Each chromosome is divided into sections of DNA called genes.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hierarchy in size order from smallest to largest is: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gene </a:t>
            </a:r>
            <a:r>
              <a:rPr kumimoji="0" lang="en-GB" sz="1100" i="0" u="none" strike="noStrike" kern="0" cap="none" spc="0" normalizeH="0" baseline="0" noProof="0" dirty="0">
                <a:ln>
                  <a:noFill/>
                </a:ln>
                <a:solidFill>
                  <a:prstClr val="black"/>
                </a:solidFill>
                <a:effectLst/>
                <a:uLnTx/>
                <a:uFillTx/>
                <a:latin typeface="ABeeZee" panose="020B0604020202020204" charset="0"/>
                <a:sym typeface="Wingdings" panose="05000000000000000000" pitchFamily="2" charset="2"/>
              </a:rPr>
              <a:t> </a:t>
            </a:r>
            <a:r>
              <a:rPr kumimoji="0" lang="en-GB" sz="1100" i="0" u="none" strike="noStrike" kern="0" cap="none" spc="0" normalizeH="0" baseline="0" noProof="0" dirty="0">
                <a:ln>
                  <a:noFill/>
                </a:ln>
                <a:solidFill>
                  <a:prstClr val="black"/>
                </a:solidFill>
                <a:effectLst/>
                <a:uLnTx/>
                <a:uFillTx/>
                <a:latin typeface="ABeeZee" panose="020B0604020202020204" charset="0"/>
              </a:rPr>
              <a:t>DNA </a:t>
            </a:r>
            <a:r>
              <a:rPr kumimoji="0" lang="en-GB" sz="1100" i="0" u="none" strike="noStrike" kern="0" cap="none" spc="0" normalizeH="0" baseline="0" noProof="0" dirty="0">
                <a:ln>
                  <a:noFill/>
                </a:ln>
                <a:solidFill>
                  <a:prstClr val="black"/>
                </a:solidFill>
                <a:effectLst/>
                <a:uLnTx/>
                <a:uFillTx/>
                <a:latin typeface="ABeeZee" panose="020B0604020202020204" charset="0"/>
                <a:sym typeface="Wingdings" panose="05000000000000000000" pitchFamily="2" charset="2"/>
              </a:rPr>
              <a:t> ch</a:t>
            </a:r>
            <a:r>
              <a:rPr kumimoji="0" lang="en-GB" sz="1100" i="0" u="none" strike="noStrike" kern="0" cap="none" spc="0" normalizeH="0" baseline="0" noProof="0" dirty="0">
                <a:ln>
                  <a:noFill/>
                </a:ln>
                <a:solidFill>
                  <a:prstClr val="black"/>
                </a:solidFill>
                <a:effectLst/>
                <a:uLnTx/>
                <a:uFillTx/>
                <a:latin typeface="ABeeZee" panose="020B0604020202020204" charset="0"/>
              </a:rPr>
              <a:t>romosomes </a:t>
            </a:r>
            <a:r>
              <a:rPr kumimoji="0" lang="en-GB" sz="1100" i="0" u="none" strike="noStrike" kern="0" cap="none" spc="0" normalizeH="0" baseline="0" noProof="0" dirty="0">
                <a:ln>
                  <a:noFill/>
                </a:ln>
                <a:solidFill>
                  <a:prstClr val="black"/>
                </a:solidFill>
                <a:effectLst/>
                <a:uLnTx/>
                <a:uFillTx/>
                <a:latin typeface="ABeeZee" panose="020B0604020202020204" charset="0"/>
                <a:sym typeface="Wingdings" panose="05000000000000000000" pitchFamily="2" charset="2"/>
              </a:rPr>
              <a:t> genome.</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All the DNA in a cell, packed into chromosomes and made up of genes, together forms the cell's genome.</a:t>
            </a:r>
          </a:p>
        </p:txBody>
      </p:sp>
      <p:cxnSp>
        <p:nvCxnSpPr>
          <p:cNvPr id="7" name="Straight Connector 6">
            <a:extLst>
              <a:ext uri="{FF2B5EF4-FFF2-40B4-BE49-F238E27FC236}">
                <a16:creationId xmlns:a16="http://schemas.microsoft.com/office/drawing/2014/main" id="{AB91D212-A97F-B739-18B6-F89166AFFC2C}"/>
              </a:ext>
            </a:extLst>
          </p:cNvPr>
          <p:cNvCxnSpPr>
            <a:cxnSpLocks/>
          </p:cNvCxnSpPr>
          <p:nvPr/>
        </p:nvCxnSpPr>
        <p:spPr>
          <a:xfrm flipH="1">
            <a:off x="5093524" y="679938"/>
            <a:ext cx="27546" cy="59014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DEF1B97-4A86-1DD7-00D9-AC9E74C07D64}"/>
              </a:ext>
            </a:extLst>
          </p:cNvPr>
          <p:cNvSpPr txBox="1"/>
          <p:nvPr/>
        </p:nvSpPr>
        <p:spPr>
          <a:xfrm>
            <a:off x="5168841" y="745053"/>
            <a:ext cx="4638721"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Variation</a:t>
            </a:r>
          </a:p>
        </p:txBody>
      </p:sp>
      <p:sp>
        <p:nvSpPr>
          <p:cNvPr id="15" name="TextBox 14">
            <a:extLst>
              <a:ext uri="{FF2B5EF4-FFF2-40B4-BE49-F238E27FC236}">
                <a16:creationId xmlns:a16="http://schemas.microsoft.com/office/drawing/2014/main" id="{3CF71733-D412-216A-D276-D507352E4C50}"/>
              </a:ext>
            </a:extLst>
          </p:cNvPr>
          <p:cNvSpPr txBox="1"/>
          <p:nvPr/>
        </p:nvSpPr>
        <p:spPr>
          <a:xfrm>
            <a:off x="5073299" y="1076093"/>
            <a:ext cx="4904354" cy="3308598"/>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A species is a group of organisms that can reproduce with each other to produce offspring that are fertile.</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Variation is the differences between organisms of the same species.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Genetic variation is caused by an offspring’s inherited genome</a:t>
            </a:r>
            <a:r>
              <a:rPr lang="en-GB" sz="1100" kern="0" dirty="0">
                <a:solidFill>
                  <a:prstClr val="black"/>
                </a:solidFill>
                <a:latin typeface="ABeeZee" panose="020B0604020202020204" charset="0"/>
              </a:rPr>
              <a:t>.</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Environmental variation is caused by an organism’s environment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or by an organism’s lifestyle.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Variation within a species is important for adaptation and survival.</a:t>
            </a:r>
          </a:p>
          <a:p>
            <a:pPr marL="171450" indent="-171450">
              <a:buFont typeface="Arial" panose="020B0604020202020204" pitchFamily="34" charset="0"/>
              <a:buChar char="•"/>
            </a:pPr>
            <a:r>
              <a:rPr lang="en-GB" sz="1100" dirty="0">
                <a:solidFill>
                  <a:schemeClr val="bg1"/>
                </a:solidFill>
                <a:latin typeface="ABeeZee" panose="020B0604020202020204" charset="0"/>
              </a:rPr>
              <a:t>Discontinuous variation is variation that that can be classified into specific categories (e.g. eye colour, blood type, rolling tongue, shoe size).</a:t>
            </a:r>
          </a:p>
          <a:p>
            <a:pPr marL="171450" indent="-171450">
              <a:buFont typeface="Arial" panose="020B0604020202020204" pitchFamily="34" charset="0"/>
              <a:buChar char="•"/>
            </a:pPr>
            <a:r>
              <a:rPr lang="en-GB" sz="1100" dirty="0">
                <a:solidFill>
                  <a:schemeClr val="bg1"/>
                </a:solidFill>
                <a:latin typeface="ABeeZee" panose="020B0604020202020204" charset="0"/>
              </a:rPr>
              <a:t>Continuous variation is variation that can have a range of values (e.g. body mass, plant height, hand span, foot length).</a:t>
            </a:r>
          </a:p>
          <a:p>
            <a:pPr marL="171450" indent="-171450">
              <a:buFont typeface="Arial" panose="020B0604020202020204" pitchFamily="34" charset="0"/>
              <a:buChar char="•"/>
            </a:pPr>
            <a:r>
              <a:rPr lang="en-GB" sz="1100" dirty="0">
                <a:solidFill>
                  <a:schemeClr val="bg1"/>
                </a:solidFill>
                <a:latin typeface="ABeeZee" panose="020B0604020202020204" charset="0"/>
              </a:rPr>
              <a:t>Discontinuous variation tends to be determined by a single gene or just a few genes. Continuous variation tends to be determined by many genes and the environment. </a:t>
            </a:r>
          </a:p>
          <a:p>
            <a:pPr marL="171450" indent="-171450">
              <a:buFont typeface="Arial" panose="020B0604020202020204" pitchFamily="34" charset="0"/>
              <a:buChar char="•"/>
            </a:pPr>
            <a:r>
              <a:rPr kumimoji="0" lang="en-GB" sz="1100" i="0" u="none" strike="noStrike" kern="0" cap="none" spc="0" normalizeH="0" baseline="0" noProof="0" dirty="0">
                <a:ln>
                  <a:noFill/>
                </a:ln>
                <a:solidFill>
                  <a:prstClr val="black"/>
                </a:solidFill>
                <a:effectLst/>
                <a:uLnTx/>
                <a:uFillTx/>
                <a:latin typeface="ABeeZee" panose="020B0604020202020204" charset="0"/>
              </a:rPr>
              <a:t>Data on continuous and discontinuous variation can be classified as quantitative, including discrete (whole numbers, counted) and continuous (measured values), or qualitative, which consists of categoric data (descriptive labels).</a:t>
            </a:r>
          </a:p>
        </p:txBody>
      </p:sp>
      <p:pic>
        <p:nvPicPr>
          <p:cNvPr id="17" name="Picture 16">
            <a:extLst>
              <a:ext uri="{FF2B5EF4-FFF2-40B4-BE49-F238E27FC236}">
                <a16:creationId xmlns:a16="http://schemas.microsoft.com/office/drawing/2014/main" id="{AAD64CF7-B99D-0114-DB0C-BC7A1C5EE6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130448" y="4386671"/>
            <a:ext cx="4643623" cy="2175111"/>
          </a:xfrm>
          <a:prstGeom prst="rect">
            <a:avLst/>
          </a:prstGeom>
        </p:spPr>
      </p:pic>
      <p:sp>
        <p:nvSpPr>
          <p:cNvPr id="20" name="TextBox 19">
            <a:extLst>
              <a:ext uri="{FF2B5EF4-FFF2-40B4-BE49-F238E27FC236}">
                <a16:creationId xmlns:a16="http://schemas.microsoft.com/office/drawing/2014/main" id="{1F40504B-BDBD-577C-DB61-510BBC5217CE}"/>
              </a:ext>
            </a:extLst>
          </p:cNvPr>
          <p:cNvSpPr txBox="1"/>
          <p:nvPr/>
        </p:nvSpPr>
        <p:spPr>
          <a:xfrm>
            <a:off x="3540061" y="4383928"/>
            <a:ext cx="1500683" cy="2123658"/>
          </a:xfrm>
          <a:prstGeom prst="rect">
            <a:avLst/>
          </a:prstGeom>
          <a:solidFill>
            <a:schemeClr val="tx1">
              <a:lumMod val="95000"/>
            </a:schemeClr>
          </a:solidFill>
          <a:ln w="12700">
            <a:solidFill>
              <a:schemeClr val="bg1"/>
            </a:solidFill>
          </a:ln>
        </p:spPr>
        <p:txBody>
          <a:bodyPr wrap="square">
            <a:spAutoFit/>
          </a:bodyPr>
          <a:lstStyle/>
          <a:p>
            <a:r>
              <a:rPr lang="en-GB" sz="1100" dirty="0">
                <a:solidFill>
                  <a:schemeClr val="bg1"/>
                </a:solidFill>
                <a:latin typeface="ABeeZee" panose="020B0604020202020204" charset="0"/>
              </a:rPr>
              <a:t>Scientific methods led to the discovery of DNA's structure in the 1950s. Rosalind Franklin's X-ray images revealed its spiral form, which helped Watson and Crick determine the double helix structure</a:t>
            </a:r>
          </a:p>
        </p:txBody>
      </p:sp>
    </p:spTree>
    <p:extLst>
      <p:ext uri="{BB962C8B-B14F-4D97-AF65-F5344CB8AC3E}">
        <p14:creationId xmlns:p14="http://schemas.microsoft.com/office/powerpoint/2010/main" val="188061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E2CD-9053-B8C2-4A49-0CB454E93412}"/>
            </a:ext>
          </a:extLst>
        </p:cNvPr>
        <p:cNvGrpSpPr/>
        <p:nvPr/>
      </p:nvGrpSpPr>
      <p:grpSpPr>
        <a:xfrm>
          <a:off x="0" y="0"/>
          <a:ext cx="0" cy="0"/>
          <a:chOff x="0" y="0"/>
          <a:chExt cx="0" cy="0"/>
        </a:xfrm>
      </p:grpSpPr>
      <p:sp>
        <p:nvSpPr>
          <p:cNvPr id="12" name="Title 7">
            <a:extLst>
              <a:ext uri="{FF2B5EF4-FFF2-40B4-BE49-F238E27FC236}">
                <a16:creationId xmlns:a16="http://schemas.microsoft.com/office/drawing/2014/main" id="{D20B4276-43FB-281C-1BBA-FB704F03F19C}"/>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Life Cycles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9C10C035-CA59-4952-E384-0EBD611AA9D5}"/>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7.08 – Life cycles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1" name="Straight Connector 220">
            <a:extLst>
              <a:ext uri="{FF2B5EF4-FFF2-40B4-BE49-F238E27FC236}">
                <a16:creationId xmlns:a16="http://schemas.microsoft.com/office/drawing/2014/main" id="{C18F7BCB-6DA4-B684-329E-DD85DC6E1A3E}"/>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AC82E31-47E2-4C87-3D8F-A8BA2E4C809A}"/>
              </a:ext>
            </a:extLst>
          </p:cNvPr>
          <p:cNvSpPr txBox="1"/>
          <p:nvPr/>
        </p:nvSpPr>
        <p:spPr>
          <a:xfrm>
            <a:off x="88357" y="763302"/>
            <a:ext cx="4320430" cy="269682"/>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Growth and Development</a:t>
            </a:r>
          </a:p>
        </p:txBody>
      </p:sp>
      <p:sp>
        <p:nvSpPr>
          <p:cNvPr id="3" name="TextBox 2">
            <a:extLst>
              <a:ext uri="{FF2B5EF4-FFF2-40B4-BE49-F238E27FC236}">
                <a16:creationId xmlns:a16="http://schemas.microsoft.com/office/drawing/2014/main" id="{0C115600-0701-9187-FDDB-4CC31BCA6DF3}"/>
              </a:ext>
            </a:extLst>
          </p:cNvPr>
          <p:cNvSpPr txBox="1"/>
          <p:nvPr/>
        </p:nvSpPr>
        <p:spPr>
          <a:xfrm>
            <a:off x="88356" y="1001744"/>
            <a:ext cx="1472155" cy="1446550"/>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In multicellular organisms, growth is when an organism increases the number of cells it has. When multicellular organisms grow, </a:t>
            </a:r>
          </a:p>
        </p:txBody>
      </p:sp>
      <p:cxnSp>
        <p:nvCxnSpPr>
          <p:cNvPr id="20" name="Straight Connector 19">
            <a:extLst>
              <a:ext uri="{FF2B5EF4-FFF2-40B4-BE49-F238E27FC236}">
                <a16:creationId xmlns:a16="http://schemas.microsoft.com/office/drawing/2014/main" id="{121E2851-1C71-2295-7BB3-2A6FE11374C5}"/>
              </a:ext>
            </a:extLst>
          </p:cNvPr>
          <p:cNvCxnSpPr>
            <a:cxnSpLocks/>
          </p:cNvCxnSpPr>
          <p:nvPr/>
        </p:nvCxnSpPr>
        <p:spPr>
          <a:xfrm>
            <a:off x="4459587" y="763302"/>
            <a:ext cx="0" cy="581339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CA64142-E00B-DA76-F57F-32D0F8F86B62}"/>
              </a:ext>
            </a:extLst>
          </p:cNvPr>
          <p:cNvSpPr txBox="1"/>
          <p:nvPr/>
        </p:nvSpPr>
        <p:spPr>
          <a:xfrm>
            <a:off x="101486" y="3434981"/>
            <a:ext cx="4320430"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Sexual Reproduction and Fertilisation in </a:t>
            </a:r>
            <a:r>
              <a:rPr lang="en-GB" sz="1100" b="1" kern="0" dirty="0">
                <a:solidFill>
                  <a:prstClr val="white"/>
                </a:solidFill>
                <a:latin typeface="ABeeZee" panose="020B0604020202020204" charset="0"/>
              </a:rPr>
              <a:t>H</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umans</a:t>
            </a:r>
            <a:endPar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endParaRPr>
          </a:p>
        </p:txBody>
      </p:sp>
      <p:sp>
        <p:nvSpPr>
          <p:cNvPr id="64" name="TextBox 63">
            <a:extLst>
              <a:ext uri="{FF2B5EF4-FFF2-40B4-BE49-F238E27FC236}">
                <a16:creationId xmlns:a16="http://schemas.microsoft.com/office/drawing/2014/main" id="{94BB156F-B827-2E79-25B2-8525FB3E3E27}"/>
              </a:ext>
            </a:extLst>
          </p:cNvPr>
          <p:cNvSpPr txBox="1"/>
          <p:nvPr/>
        </p:nvSpPr>
        <p:spPr>
          <a:xfrm>
            <a:off x="4519759" y="764380"/>
            <a:ext cx="529787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Gamete Adaptations (Egg and Sperm)</a:t>
            </a:r>
          </a:p>
        </p:txBody>
      </p:sp>
      <p:sp>
        <p:nvSpPr>
          <p:cNvPr id="5" name="TextBox 4">
            <a:extLst>
              <a:ext uri="{FF2B5EF4-FFF2-40B4-BE49-F238E27FC236}">
                <a16:creationId xmlns:a16="http://schemas.microsoft.com/office/drawing/2014/main" id="{34CDB808-5971-BCF5-D417-19263758395A}"/>
              </a:ext>
            </a:extLst>
          </p:cNvPr>
          <p:cNvSpPr txBox="1"/>
          <p:nvPr/>
        </p:nvSpPr>
        <p:spPr>
          <a:xfrm>
            <a:off x="93042" y="5369138"/>
            <a:ext cx="4311059" cy="1446550"/>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Fertilisation happens if the egg cell meets and joins with a sperm cell in the oviduct. The fertilised egg (zygote) attaches to the lining of the uterus (implantation). </a:t>
            </a:r>
          </a:p>
          <a:p>
            <a:pPr marL="171450" indent="-171450">
              <a:buFont typeface="Arial" panose="020B0604020202020204" pitchFamily="34" charset="0"/>
              <a:buChar char="•"/>
            </a:pPr>
            <a:r>
              <a:rPr lang="en-GB" sz="1100" dirty="0">
                <a:solidFill>
                  <a:schemeClr val="bg1"/>
                </a:solidFill>
                <a:latin typeface="ABeeZee" panose="020B0604020202020204" charset="0"/>
              </a:rPr>
              <a:t>The sperm and egg each contain 23 single chromosomes.</a:t>
            </a:r>
          </a:p>
          <a:p>
            <a:pPr marL="171450" indent="-171450">
              <a:buFont typeface="Arial" panose="020B0604020202020204" pitchFamily="34" charset="0"/>
              <a:buChar char="•"/>
            </a:pPr>
            <a:r>
              <a:rPr lang="en-GB" sz="1100" dirty="0">
                <a:solidFill>
                  <a:schemeClr val="bg1"/>
                </a:solidFill>
                <a:latin typeface="ABeeZee" panose="020B0604020202020204" charset="0"/>
              </a:rPr>
              <a:t>The fertilised egg (zygote) has 23 pairs of chromosomes. </a:t>
            </a:r>
          </a:p>
          <a:p>
            <a:pPr marL="628650" lvl="1" indent="-171450">
              <a:buFont typeface="Arial" panose="020B0604020202020204" pitchFamily="34" charset="0"/>
              <a:buChar char="•"/>
            </a:pPr>
            <a:r>
              <a:rPr lang="en-GB" sz="1100" dirty="0">
                <a:solidFill>
                  <a:schemeClr val="bg1"/>
                </a:solidFill>
                <a:latin typeface="ABeeZee" panose="020B0604020202020204" charset="0"/>
              </a:rPr>
              <a:t>During fertilisation, the genomes of both parents combine. This creates genetic variation.</a:t>
            </a:r>
          </a:p>
          <a:p>
            <a:pPr marL="171450" indent="-171450">
              <a:buFont typeface="Arial" panose="020B0604020202020204" pitchFamily="34" charset="0"/>
              <a:buChar char="•"/>
            </a:pPr>
            <a:endParaRPr lang="en-GB" sz="1100" dirty="0">
              <a:solidFill>
                <a:schemeClr val="bg1"/>
              </a:solidFill>
              <a:latin typeface="ABeeZee" panose="020B0604020202020204" charset="0"/>
            </a:endParaRPr>
          </a:p>
        </p:txBody>
      </p:sp>
      <p:pic>
        <p:nvPicPr>
          <p:cNvPr id="76" name="Picture 75">
            <a:extLst>
              <a:ext uri="{FF2B5EF4-FFF2-40B4-BE49-F238E27FC236}">
                <a16:creationId xmlns:a16="http://schemas.microsoft.com/office/drawing/2014/main" id="{52C28A70-63E1-D456-71C4-6CDA81AAA79C}"/>
              </a:ext>
            </a:extLst>
          </p:cNvPr>
          <p:cNvPicPr>
            <a:picLocks noChangeAspect="1"/>
          </p:cNvPicPr>
          <p:nvPr/>
        </p:nvPicPr>
        <p:blipFill>
          <a:blip r:embed="rId3"/>
          <a:stretch>
            <a:fillRect/>
          </a:stretch>
        </p:blipFill>
        <p:spPr>
          <a:xfrm>
            <a:off x="1655505" y="1073573"/>
            <a:ext cx="2740660" cy="1337088"/>
          </a:xfrm>
          <a:prstGeom prst="rect">
            <a:avLst/>
          </a:prstGeom>
        </p:spPr>
      </p:pic>
      <p:sp>
        <p:nvSpPr>
          <p:cNvPr id="82" name="TextBox 81">
            <a:extLst>
              <a:ext uri="{FF2B5EF4-FFF2-40B4-BE49-F238E27FC236}">
                <a16:creationId xmlns:a16="http://schemas.microsoft.com/office/drawing/2014/main" id="{77AE841A-F6A2-760F-5639-EEAA03388B49}"/>
              </a:ext>
            </a:extLst>
          </p:cNvPr>
          <p:cNvSpPr txBox="1"/>
          <p:nvPr/>
        </p:nvSpPr>
        <p:spPr>
          <a:xfrm>
            <a:off x="80881" y="2337538"/>
            <a:ext cx="4388698" cy="1107996"/>
          </a:xfrm>
          <a:prstGeom prst="rect">
            <a:avLst/>
          </a:prstGeom>
          <a:noFill/>
        </p:spPr>
        <p:txBody>
          <a:bodyPr wrap="square">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new cells are made from existing cells by:</a:t>
            </a:r>
          </a:p>
          <a:p>
            <a:pPr marL="171450" marR="0" lvl="0" indent="-171450"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cell enlargement – the cell gets bigger.</a:t>
            </a:r>
          </a:p>
          <a:p>
            <a:pPr marL="171450" marR="0" lvl="0" indent="-171450" algn="l" defTabSz="7429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cell division – the cell divides to form two genetically identical cells. </a:t>
            </a:r>
          </a:p>
          <a:p>
            <a:pPr marR="0" lvl="0" algn="l" defTabSz="742950" rtl="0" eaLnBrk="1" fontAlgn="auto" latinLnBrk="0" hangingPunct="1">
              <a:lnSpc>
                <a:spcPct val="100000"/>
              </a:lnSpc>
              <a:spcBef>
                <a:spcPts val="0"/>
              </a:spcBef>
              <a:spcAft>
                <a:spcPts val="0"/>
              </a:spcAft>
              <a:buClrTx/>
              <a:buSzTx/>
              <a:tabLst/>
              <a:defRPr/>
            </a:pPr>
            <a:r>
              <a:rPr kumimoji="0" lang="en-GB" sz="1100" b="0" i="0" u="none" strike="noStrike" kern="0" cap="none" spc="0" normalizeH="0" baseline="0" noProof="0" dirty="0">
                <a:ln>
                  <a:noFill/>
                </a:ln>
                <a:solidFill>
                  <a:prstClr val="black"/>
                </a:solidFill>
                <a:effectLst/>
                <a:uLnTx/>
                <a:uFillTx/>
                <a:latin typeface="ABeeZee" panose="020B0604020202020204" charset="0"/>
                <a:ea typeface="+mn-ea"/>
                <a:cs typeface="+mn-cs"/>
              </a:rPr>
              <a:t>As an organism develops, specialised cells are created to carry out specific functions.</a:t>
            </a:r>
          </a:p>
        </p:txBody>
      </p:sp>
      <p:pic>
        <p:nvPicPr>
          <p:cNvPr id="93" name="Picture 92">
            <a:extLst>
              <a:ext uri="{FF2B5EF4-FFF2-40B4-BE49-F238E27FC236}">
                <a16:creationId xmlns:a16="http://schemas.microsoft.com/office/drawing/2014/main" id="{1B5B1423-A4F4-9FFD-4B80-760EBBBB9A1B}"/>
              </a:ext>
            </a:extLst>
          </p:cNvPr>
          <p:cNvPicPr>
            <a:picLocks noChangeAspect="1"/>
          </p:cNvPicPr>
          <p:nvPr/>
        </p:nvPicPr>
        <p:blipFill>
          <a:blip r:embed="rId4"/>
          <a:stretch>
            <a:fillRect/>
          </a:stretch>
        </p:blipFill>
        <p:spPr>
          <a:xfrm>
            <a:off x="4425987" y="1060361"/>
            <a:ext cx="2639783" cy="1431565"/>
          </a:xfrm>
          <a:prstGeom prst="rect">
            <a:avLst/>
          </a:prstGeom>
        </p:spPr>
      </p:pic>
      <p:pic>
        <p:nvPicPr>
          <p:cNvPr id="94" name="Picture 93">
            <a:extLst>
              <a:ext uri="{FF2B5EF4-FFF2-40B4-BE49-F238E27FC236}">
                <a16:creationId xmlns:a16="http://schemas.microsoft.com/office/drawing/2014/main" id="{E0B29FB2-2DDA-C58D-1688-CEC8BC388542}"/>
              </a:ext>
            </a:extLst>
          </p:cNvPr>
          <p:cNvPicPr>
            <a:picLocks noChangeAspect="1"/>
          </p:cNvPicPr>
          <p:nvPr/>
        </p:nvPicPr>
        <p:blipFill>
          <a:blip r:embed="rId5"/>
          <a:stretch>
            <a:fillRect/>
          </a:stretch>
        </p:blipFill>
        <p:spPr>
          <a:xfrm>
            <a:off x="7182634" y="1059259"/>
            <a:ext cx="2703904" cy="1634406"/>
          </a:xfrm>
          <a:prstGeom prst="rect">
            <a:avLst/>
          </a:prstGeom>
        </p:spPr>
      </p:pic>
      <p:cxnSp>
        <p:nvCxnSpPr>
          <p:cNvPr id="95" name="Straight Connector 94">
            <a:extLst>
              <a:ext uri="{FF2B5EF4-FFF2-40B4-BE49-F238E27FC236}">
                <a16:creationId xmlns:a16="http://schemas.microsoft.com/office/drawing/2014/main" id="{C2392479-B246-97D9-E507-0CC026C740DC}"/>
              </a:ext>
            </a:extLst>
          </p:cNvPr>
          <p:cNvCxnSpPr>
            <a:cxnSpLocks/>
          </p:cNvCxnSpPr>
          <p:nvPr/>
        </p:nvCxnSpPr>
        <p:spPr>
          <a:xfrm>
            <a:off x="7192625" y="974068"/>
            <a:ext cx="0" cy="16867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474C7FCD-4144-E0FE-9C94-D045D19EE0BE}"/>
              </a:ext>
            </a:extLst>
          </p:cNvPr>
          <p:cNvSpPr txBox="1"/>
          <p:nvPr/>
        </p:nvSpPr>
        <p:spPr>
          <a:xfrm>
            <a:off x="4519759" y="2660768"/>
            <a:ext cx="529787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Male and Female </a:t>
            </a:r>
            <a:r>
              <a:rPr lang="en-GB" sz="1100" b="1" kern="0" dirty="0">
                <a:solidFill>
                  <a:prstClr val="white"/>
                </a:solidFill>
                <a:latin typeface="ABeeZee" panose="020B0604020202020204" charset="0"/>
              </a:rPr>
              <a:t>R</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eproductive</a:t>
            </a: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 </a:t>
            </a:r>
            <a:r>
              <a:rPr lang="en-GB" sz="1100" b="1" kern="0" dirty="0">
                <a:solidFill>
                  <a:prstClr val="white"/>
                </a:solidFill>
                <a:latin typeface="ABeeZee" panose="020B0604020202020204" charset="0"/>
              </a:rPr>
              <a:t>S</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ystems</a:t>
            </a:r>
            <a:endPar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endParaRPr>
          </a:p>
        </p:txBody>
      </p:sp>
      <p:pic>
        <p:nvPicPr>
          <p:cNvPr id="102" name="Picture 101">
            <a:extLst>
              <a:ext uri="{FF2B5EF4-FFF2-40B4-BE49-F238E27FC236}">
                <a16:creationId xmlns:a16="http://schemas.microsoft.com/office/drawing/2014/main" id="{C9968FD8-AA62-48D0-CEEB-B724BDF12024}"/>
              </a:ext>
            </a:extLst>
          </p:cNvPr>
          <p:cNvPicPr>
            <a:picLocks noChangeAspect="1"/>
          </p:cNvPicPr>
          <p:nvPr/>
        </p:nvPicPr>
        <p:blipFill>
          <a:blip r:embed="rId6"/>
          <a:stretch>
            <a:fillRect/>
          </a:stretch>
        </p:blipFill>
        <p:spPr>
          <a:xfrm>
            <a:off x="4421917" y="2948425"/>
            <a:ext cx="3515692" cy="1547385"/>
          </a:xfrm>
          <a:prstGeom prst="rect">
            <a:avLst/>
          </a:prstGeom>
        </p:spPr>
      </p:pic>
      <p:pic>
        <p:nvPicPr>
          <p:cNvPr id="103" name="Picture 102">
            <a:extLst>
              <a:ext uri="{FF2B5EF4-FFF2-40B4-BE49-F238E27FC236}">
                <a16:creationId xmlns:a16="http://schemas.microsoft.com/office/drawing/2014/main" id="{D9A3C94B-0F20-6163-9FB9-986EA5BABCC5}"/>
              </a:ext>
            </a:extLst>
          </p:cNvPr>
          <p:cNvPicPr>
            <a:picLocks noChangeAspect="1"/>
          </p:cNvPicPr>
          <p:nvPr/>
        </p:nvPicPr>
        <p:blipFill>
          <a:blip r:embed="rId7"/>
          <a:stretch>
            <a:fillRect/>
          </a:stretch>
        </p:blipFill>
        <p:spPr>
          <a:xfrm>
            <a:off x="7268370" y="3022567"/>
            <a:ext cx="2536144" cy="1499290"/>
          </a:xfrm>
          <a:prstGeom prst="rect">
            <a:avLst/>
          </a:prstGeom>
        </p:spPr>
      </p:pic>
      <p:cxnSp>
        <p:nvCxnSpPr>
          <p:cNvPr id="104" name="Straight Connector 103">
            <a:extLst>
              <a:ext uri="{FF2B5EF4-FFF2-40B4-BE49-F238E27FC236}">
                <a16:creationId xmlns:a16="http://schemas.microsoft.com/office/drawing/2014/main" id="{9D88786E-792C-FDA1-3B33-DABC679B2C01}"/>
              </a:ext>
            </a:extLst>
          </p:cNvPr>
          <p:cNvCxnSpPr>
            <a:cxnSpLocks/>
          </p:cNvCxnSpPr>
          <p:nvPr/>
        </p:nvCxnSpPr>
        <p:spPr>
          <a:xfrm>
            <a:off x="7192625" y="2970981"/>
            <a:ext cx="0" cy="362214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5D302500-3CFF-4A0C-91E1-09DAF66A751D}"/>
              </a:ext>
            </a:extLst>
          </p:cNvPr>
          <p:cNvSpPr txBox="1"/>
          <p:nvPr/>
        </p:nvSpPr>
        <p:spPr>
          <a:xfrm>
            <a:off x="7192625" y="4569952"/>
            <a:ext cx="2702373" cy="1446550"/>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ovaries - release eggs</a:t>
            </a:r>
          </a:p>
          <a:p>
            <a:pPr marL="171450" indent="-171450">
              <a:buFont typeface="Arial" panose="020B0604020202020204" pitchFamily="34" charset="0"/>
              <a:buChar char="•"/>
            </a:pPr>
            <a:r>
              <a:rPr lang="en-GB" sz="1100" dirty="0">
                <a:solidFill>
                  <a:schemeClr val="bg1"/>
                </a:solidFill>
                <a:latin typeface="ABeeZee" panose="020B0604020202020204" charset="0"/>
              </a:rPr>
              <a:t>oviducts - carry the egg from the ovaries to the uterus</a:t>
            </a:r>
          </a:p>
          <a:p>
            <a:pPr marL="171450" indent="-171450">
              <a:buFont typeface="Arial" panose="020B0604020202020204" pitchFamily="34" charset="0"/>
              <a:buChar char="•"/>
            </a:pPr>
            <a:r>
              <a:rPr lang="en-GB" sz="1100" dirty="0">
                <a:solidFill>
                  <a:schemeClr val="bg1"/>
                </a:solidFill>
                <a:latin typeface="ABeeZee" panose="020B0604020202020204" charset="0"/>
              </a:rPr>
              <a:t>uterus - where the baby develops</a:t>
            </a:r>
          </a:p>
          <a:p>
            <a:pPr marL="171450" indent="-171450">
              <a:buFont typeface="Arial" panose="020B0604020202020204" pitchFamily="34" charset="0"/>
              <a:buChar char="•"/>
            </a:pPr>
            <a:r>
              <a:rPr lang="en-GB" sz="1100" dirty="0">
                <a:solidFill>
                  <a:schemeClr val="bg1"/>
                </a:solidFill>
                <a:latin typeface="ABeeZee" panose="020B0604020202020204" charset="0"/>
              </a:rPr>
              <a:t>vagina - sperms enters and the baby is pushed out</a:t>
            </a:r>
          </a:p>
          <a:p>
            <a:pPr marL="171450" indent="-171450">
              <a:buFont typeface="Arial" panose="020B0604020202020204" pitchFamily="34" charset="0"/>
              <a:buChar char="•"/>
            </a:pPr>
            <a:r>
              <a:rPr lang="en-GB" sz="1100" dirty="0">
                <a:solidFill>
                  <a:schemeClr val="bg1"/>
                </a:solidFill>
                <a:latin typeface="ABeeZee" panose="020B0604020202020204" charset="0"/>
              </a:rPr>
              <a:t>cervix – ring of muscle that keeps the baby in place</a:t>
            </a:r>
          </a:p>
        </p:txBody>
      </p:sp>
      <p:sp>
        <p:nvSpPr>
          <p:cNvPr id="112" name="TextBox 111">
            <a:extLst>
              <a:ext uri="{FF2B5EF4-FFF2-40B4-BE49-F238E27FC236}">
                <a16:creationId xmlns:a16="http://schemas.microsoft.com/office/drawing/2014/main" id="{9668E3F0-2B9B-E8B9-B5C7-23B365CFDE75}"/>
              </a:ext>
            </a:extLst>
          </p:cNvPr>
          <p:cNvSpPr txBox="1"/>
          <p:nvPr/>
        </p:nvSpPr>
        <p:spPr>
          <a:xfrm>
            <a:off x="4484078" y="4599128"/>
            <a:ext cx="2708544" cy="1785104"/>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testes – make sperm</a:t>
            </a:r>
          </a:p>
          <a:p>
            <a:pPr marL="171450" indent="-171450">
              <a:buFont typeface="Arial" panose="020B0604020202020204" pitchFamily="34" charset="0"/>
              <a:buChar char="•"/>
            </a:pPr>
            <a:r>
              <a:rPr lang="en-GB" sz="1100" dirty="0">
                <a:solidFill>
                  <a:schemeClr val="bg1"/>
                </a:solidFill>
                <a:latin typeface="ABeeZee" panose="020B0604020202020204" charset="0"/>
              </a:rPr>
              <a:t>scrotum - holds the testes at the right temperature</a:t>
            </a:r>
          </a:p>
          <a:p>
            <a:pPr marL="171450" indent="-171450">
              <a:buFont typeface="Arial" panose="020B0604020202020204" pitchFamily="34" charset="0"/>
              <a:buChar char="•"/>
            </a:pPr>
            <a:r>
              <a:rPr lang="en-GB" sz="1100" dirty="0">
                <a:solidFill>
                  <a:schemeClr val="bg1"/>
                </a:solidFill>
                <a:latin typeface="ABeeZee" panose="020B0604020202020204" charset="0"/>
              </a:rPr>
              <a:t>sperm duct – carries sperm from the testes</a:t>
            </a:r>
          </a:p>
          <a:p>
            <a:pPr marL="171450" indent="-171450">
              <a:buFont typeface="Arial" panose="020B0604020202020204" pitchFamily="34" charset="0"/>
              <a:buChar char="•"/>
            </a:pPr>
            <a:r>
              <a:rPr lang="en-GB" sz="1100" dirty="0">
                <a:solidFill>
                  <a:schemeClr val="bg1"/>
                </a:solidFill>
                <a:latin typeface="ABeeZee" panose="020B0604020202020204" charset="0"/>
              </a:rPr>
              <a:t>glands – produce fluid that mises with the sperm</a:t>
            </a:r>
          </a:p>
          <a:p>
            <a:pPr marL="171450" indent="-171450">
              <a:buFont typeface="Arial" panose="020B0604020202020204" pitchFamily="34" charset="0"/>
              <a:buChar char="•"/>
            </a:pPr>
            <a:r>
              <a:rPr lang="en-GB" sz="1100" dirty="0">
                <a:solidFill>
                  <a:schemeClr val="bg1"/>
                </a:solidFill>
                <a:latin typeface="ABeeZee" panose="020B0604020202020204" charset="0"/>
              </a:rPr>
              <a:t>urethra – carries semen (and urine) </a:t>
            </a:r>
          </a:p>
          <a:p>
            <a:pPr marL="171450" indent="-171450">
              <a:buFont typeface="Arial" panose="020B0604020202020204" pitchFamily="34" charset="0"/>
              <a:buChar char="•"/>
            </a:pPr>
            <a:r>
              <a:rPr lang="en-GB" sz="1100" dirty="0">
                <a:solidFill>
                  <a:schemeClr val="bg1"/>
                </a:solidFill>
                <a:latin typeface="ABeeZee" panose="020B0604020202020204" charset="0"/>
              </a:rPr>
              <a:t>penis - where semen (containing sperm) leaves the body</a:t>
            </a:r>
          </a:p>
        </p:txBody>
      </p:sp>
      <p:sp>
        <p:nvSpPr>
          <p:cNvPr id="113" name="TextBox 112">
            <a:extLst>
              <a:ext uri="{FF2B5EF4-FFF2-40B4-BE49-F238E27FC236}">
                <a16:creationId xmlns:a16="http://schemas.microsoft.com/office/drawing/2014/main" id="{F8A2E933-E609-C5E5-7387-A1368CC66F79}"/>
              </a:ext>
            </a:extLst>
          </p:cNvPr>
          <p:cNvSpPr txBox="1"/>
          <p:nvPr/>
        </p:nvSpPr>
        <p:spPr>
          <a:xfrm>
            <a:off x="118295" y="4779325"/>
            <a:ext cx="4311059" cy="600164"/>
          </a:xfrm>
          <a:prstGeom prst="rect">
            <a:avLst/>
          </a:prstGeom>
          <a:solidFill>
            <a:schemeClr val="tx1">
              <a:lumMod val="95000"/>
            </a:schemeClr>
          </a:solidFill>
          <a:ln w="12700">
            <a:solidFill>
              <a:schemeClr val="bg1"/>
            </a:solidFill>
          </a:ln>
        </p:spPr>
        <p:txBody>
          <a:bodyPr wrap="square">
            <a:spAutoFit/>
          </a:bodyPr>
          <a:lstStyle/>
          <a:p>
            <a:r>
              <a:rPr lang="en-GB" sz="1100" dirty="0">
                <a:solidFill>
                  <a:schemeClr val="bg1"/>
                </a:solidFill>
                <a:latin typeface="ABeeZee" panose="020B0604020202020204" charset="0"/>
              </a:rPr>
              <a:t>Technological advances like digital microscopes allow scientists to capture high-resolution images and videos of eggs, sperm, and the zygote during cell division. </a:t>
            </a:r>
          </a:p>
        </p:txBody>
      </p:sp>
      <p:pic>
        <p:nvPicPr>
          <p:cNvPr id="114" name="Picture 113">
            <a:extLst>
              <a:ext uri="{FF2B5EF4-FFF2-40B4-BE49-F238E27FC236}">
                <a16:creationId xmlns:a16="http://schemas.microsoft.com/office/drawing/2014/main" id="{8E2F12EF-6AA8-6651-3654-3A6F20124B2A}"/>
              </a:ext>
            </a:extLst>
          </p:cNvPr>
          <p:cNvPicPr>
            <a:picLocks noChangeAspect="1"/>
          </p:cNvPicPr>
          <p:nvPr/>
        </p:nvPicPr>
        <p:blipFill>
          <a:blip r:embed="rId8"/>
          <a:stretch>
            <a:fillRect/>
          </a:stretch>
        </p:blipFill>
        <p:spPr>
          <a:xfrm>
            <a:off x="118295" y="3652980"/>
            <a:ext cx="4285806" cy="1077861"/>
          </a:xfrm>
          <a:prstGeom prst="rect">
            <a:avLst/>
          </a:prstGeom>
        </p:spPr>
      </p:pic>
    </p:spTree>
    <p:extLst>
      <p:ext uri="{BB962C8B-B14F-4D97-AF65-F5344CB8AC3E}">
        <p14:creationId xmlns:p14="http://schemas.microsoft.com/office/powerpoint/2010/main" val="521672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713F-44EF-83FC-EC72-02CFD4A3C85A}"/>
            </a:ext>
          </a:extLst>
        </p:cNvPr>
        <p:cNvGrpSpPr/>
        <p:nvPr/>
      </p:nvGrpSpPr>
      <p:grpSpPr>
        <a:xfrm>
          <a:off x="0" y="0"/>
          <a:ext cx="0" cy="0"/>
          <a:chOff x="0" y="0"/>
          <a:chExt cx="0" cy="0"/>
        </a:xfrm>
      </p:grpSpPr>
      <p:sp>
        <p:nvSpPr>
          <p:cNvPr id="12" name="Title 7">
            <a:extLst>
              <a:ext uri="{FF2B5EF4-FFF2-40B4-BE49-F238E27FC236}">
                <a16:creationId xmlns:a16="http://schemas.microsoft.com/office/drawing/2014/main" id="{A4D8150B-9553-B185-E589-A1E59B46B8D6}"/>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Life Cycles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7577957-181F-0741-845B-73B273D283B8}"/>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7.08 – Life cycles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1" name="Straight Connector 220">
            <a:extLst>
              <a:ext uri="{FF2B5EF4-FFF2-40B4-BE49-F238E27FC236}">
                <a16:creationId xmlns:a16="http://schemas.microsoft.com/office/drawing/2014/main" id="{45DEABDD-D1DA-B937-851E-50580A318685}"/>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1CBE4CC-F328-8514-EC0A-B53AE82207BA}"/>
              </a:ext>
            </a:extLst>
          </p:cNvPr>
          <p:cNvSpPr txBox="1"/>
          <p:nvPr/>
        </p:nvSpPr>
        <p:spPr>
          <a:xfrm>
            <a:off x="88357" y="763302"/>
            <a:ext cx="4320430" cy="269682"/>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Puberty and the Menstrual </a:t>
            </a:r>
            <a:r>
              <a:rPr lang="en-GB" sz="1100" b="1" kern="0" dirty="0">
                <a:solidFill>
                  <a:prstClr val="white"/>
                </a:solidFill>
                <a:latin typeface="ABeeZee" panose="020B0604020202020204" charset="0"/>
              </a:rPr>
              <a:t>C</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ycle</a:t>
            </a:r>
            <a:endPar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endParaRPr>
          </a:p>
        </p:txBody>
      </p:sp>
      <p:cxnSp>
        <p:nvCxnSpPr>
          <p:cNvPr id="20" name="Straight Connector 19">
            <a:extLst>
              <a:ext uri="{FF2B5EF4-FFF2-40B4-BE49-F238E27FC236}">
                <a16:creationId xmlns:a16="http://schemas.microsoft.com/office/drawing/2014/main" id="{8F541BDA-8DE3-96FB-E54F-AB6A823A7D2C}"/>
              </a:ext>
            </a:extLst>
          </p:cNvPr>
          <p:cNvCxnSpPr>
            <a:cxnSpLocks/>
          </p:cNvCxnSpPr>
          <p:nvPr/>
        </p:nvCxnSpPr>
        <p:spPr>
          <a:xfrm>
            <a:off x="4459587" y="763302"/>
            <a:ext cx="0" cy="581339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94BD3738-7B66-A1CE-AC6D-BCE4DBC00C6D}"/>
              </a:ext>
            </a:extLst>
          </p:cNvPr>
          <p:cNvSpPr txBox="1"/>
          <p:nvPr/>
        </p:nvSpPr>
        <p:spPr>
          <a:xfrm>
            <a:off x="4519759" y="764380"/>
            <a:ext cx="529787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Pregnancy and Foetal </a:t>
            </a:r>
            <a:r>
              <a:rPr lang="en-GB" sz="1100" b="1" kern="0" dirty="0">
                <a:solidFill>
                  <a:prstClr val="white"/>
                </a:solidFill>
                <a:latin typeface="ABeeZee" panose="020B0604020202020204" charset="0"/>
              </a:rPr>
              <a:t>D</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evelopment</a:t>
            </a:r>
            <a:endPar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endParaRPr>
          </a:p>
        </p:txBody>
      </p:sp>
      <p:sp>
        <p:nvSpPr>
          <p:cNvPr id="5" name="TextBox 4">
            <a:extLst>
              <a:ext uri="{FF2B5EF4-FFF2-40B4-BE49-F238E27FC236}">
                <a16:creationId xmlns:a16="http://schemas.microsoft.com/office/drawing/2014/main" id="{E4F4C867-16F9-0005-E341-AC90445486FE}"/>
              </a:ext>
            </a:extLst>
          </p:cNvPr>
          <p:cNvSpPr txBox="1"/>
          <p:nvPr/>
        </p:nvSpPr>
        <p:spPr>
          <a:xfrm>
            <a:off x="82999" y="1023319"/>
            <a:ext cx="4311059" cy="2123658"/>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Adolescence is a period of emotional and physical changes known as puberty. </a:t>
            </a:r>
          </a:p>
          <a:p>
            <a:pPr marL="171450" indent="-171450">
              <a:buFont typeface="Arial" panose="020B0604020202020204" pitchFamily="34" charset="0"/>
              <a:buChar char="•"/>
            </a:pPr>
            <a:r>
              <a:rPr lang="en-GB" sz="1100" dirty="0">
                <a:solidFill>
                  <a:schemeClr val="bg1"/>
                </a:solidFill>
                <a:latin typeface="ABeeZee" panose="020B0604020202020204" charset="0"/>
              </a:rPr>
              <a:t>Puberty affects both males and females, with some changes specific to each sex. </a:t>
            </a:r>
          </a:p>
          <a:p>
            <a:pPr marL="171450" indent="-171450">
              <a:buFont typeface="Arial" panose="020B0604020202020204" pitchFamily="34" charset="0"/>
              <a:buChar char="•"/>
            </a:pPr>
            <a:r>
              <a:rPr lang="en-GB" sz="1100" dirty="0">
                <a:solidFill>
                  <a:schemeClr val="bg1"/>
                </a:solidFill>
                <a:latin typeface="ABeeZee" panose="020B0604020202020204" charset="0"/>
              </a:rPr>
              <a:t>Both males and females experience changes such as underarm and pubic hair growth, increased body odour, emotional changes, and a faster growth rate. </a:t>
            </a:r>
          </a:p>
          <a:p>
            <a:pPr marL="171450" indent="-171450">
              <a:buFont typeface="Arial" panose="020B0604020202020204" pitchFamily="34" charset="0"/>
              <a:buChar char="•"/>
            </a:pPr>
            <a:r>
              <a:rPr lang="en-GB" sz="1100" dirty="0">
                <a:solidFill>
                  <a:schemeClr val="bg1"/>
                </a:solidFill>
                <a:latin typeface="ABeeZee" panose="020B0604020202020204" charset="0"/>
              </a:rPr>
              <a:t>Males also go through voice deepening, enlargement of the testes and penis, sperm cell production, shoulder and chest widening, and facial and chest hair growth. </a:t>
            </a:r>
          </a:p>
          <a:p>
            <a:pPr marL="171450" indent="-171450">
              <a:buFont typeface="Arial" panose="020B0604020202020204" pitchFamily="34" charset="0"/>
              <a:buChar char="•"/>
            </a:pPr>
            <a:r>
              <a:rPr lang="en-GB" sz="1100" dirty="0">
                <a:solidFill>
                  <a:schemeClr val="bg1"/>
                </a:solidFill>
                <a:latin typeface="ABeeZee" panose="020B0604020202020204" charset="0"/>
              </a:rPr>
              <a:t>Females develop breasts, start ovulating and having menstrual cycles, and experience hip widening.</a:t>
            </a:r>
          </a:p>
        </p:txBody>
      </p:sp>
      <p:sp>
        <p:nvSpPr>
          <p:cNvPr id="109" name="TextBox 108">
            <a:extLst>
              <a:ext uri="{FF2B5EF4-FFF2-40B4-BE49-F238E27FC236}">
                <a16:creationId xmlns:a16="http://schemas.microsoft.com/office/drawing/2014/main" id="{C2322E3F-615B-85A6-80FE-64C07D597E82}"/>
              </a:ext>
            </a:extLst>
          </p:cNvPr>
          <p:cNvSpPr txBox="1"/>
          <p:nvPr/>
        </p:nvSpPr>
        <p:spPr>
          <a:xfrm>
            <a:off x="82999" y="3045878"/>
            <a:ext cx="4311059" cy="1107996"/>
          </a:xfrm>
          <a:prstGeom prst="rect">
            <a:avLst/>
          </a:prstGeom>
          <a:noFill/>
        </p:spPr>
        <p:txBody>
          <a:bodyPr wrap="square">
            <a:spAutoFit/>
          </a:bodyPr>
          <a:lstStyle/>
          <a:p>
            <a:pPr marL="171450" indent="-171450">
              <a:buFont typeface="Arial" panose="020B0604020202020204" pitchFamily="34" charset="0"/>
              <a:buChar char="•"/>
            </a:pPr>
            <a:r>
              <a:rPr lang="en-GB" sz="1100" dirty="0">
                <a:solidFill>
                  <a:schemeClr val="bg1"/>
                </a:solidFill>
                <a:latin typeface="ABeeZee" panose="020B0604020202020204" charset="0"/>
              </a:rPr>
              <a:t>The menstrual cycle is an approximately 28-day, hormone regulated process that prepares the female body for pregnancy, although some women may have cycles ranging from 21 to 35 days. The menstrual cycle begins at puberty, stops during pregnancy, and ceases completely after menopause, typically around age 50.</a:t>
            </a:r>
          </a:p>
        </p:txBody>
      </p:sp>
      <p:sp>
        <p:nvSpPr>
          <p:cNvPr id="4" name="Rectangle 3">
            <a:extLst>
              <a:ext uri="{FF2B5EF4-FFF2-40B4-BE49-F238E27FC236}">
                <a16:creationId xmlns:a16="http://schemas.microsoft.com/office/drawing/2014/main" id="{A050C220-2833-7561-047D-19C6102AC2AF}"/>
              </a:ext>
            </a:extLst>
          </p:cNvPr>
          <p:cNvSpPr/>
          <p:nvPr/>
        </p:nvSpPr>
        <p:spPr>
          <a:xfrm>
            <a:off x="4953000" y="1093975"/>
            <a:ext cx="4297930" cy="261610"/>
          </a:xfrm>
          <a:prstGeom prst="rect">
            <a:avLst/>
          </a:prstGeom>
          <a:noFill/>
        </p:spPr>
        <p:style>
          <a:lnRef idx="1">
            <a:schemeClr val="accent4"/>
          </a:lnRef>
          <a:fillRef idx="2">
            <a:schemeClr val="accent4"/>
          </a:fillRef>
          <a:effectRef idx="1">
            <a:schemeClr val="accent4"/>
          </a:effectRef>
          <a:fontRef idx="minor">
            <a:schemeClr val="dk1"/>
          </a:fontRef>
        </p:style>
        <p:txBody>
          <a:bodyPr wrap="square">
            <a:spAutoFit/>
          </a:bodyPr>
          <a:lstStyle/>
          <a:p>
            <a:r>
              <a:rPr lang="en-GB" sz="1100" dirty="0">
                <a:solidFill>
                  <a:schemeClr val="bg1"/>
                </a:solidFill>
                <a:latin typeface="ABeeZee" panose="020B0604020202020204" charset="0"/>
              </a:rPr>
              <a:t>Fertilisation </a:t>
            </a:r>
            <a:r>
              <a:rPr lang="en-GB" sz="1100" dirty="0">
                <a:solidFill>
                  <a:schemeClr val="bg1"/>
                </a:solidFill>
                <a:latin typeface="ABeeZee" panose="020B0604020202020204" charset="0"/>
                <a:sym typeface="Wingdings" panose="05000000000000000000" pitchFamily="2" charset="2"/>
              </a:rPr>
              <a:t> </a:t>
            </a:r>
            <a:r>
              <a:rPr lang="en-GB" sz="1100" dirty="0">
                <a:solidFill>
                  <a:schemeClr val="bg1"/>
                </a:solidFill>
                <a:latin typeface="ABeeZee" panose="020B0604020202020204" charset="0"/>
              </a:rPr>
              <a:t>Zygote </a:t>
            </a:r>
            <a:r>
              <a:rPr lang="en-GB" sz="1100" dirty="0">
                <a:solidFill>
                  <a:schemeClr val="bg1"/>
                </a:solidFill>
                <a:latin typeface="ABeeZee" panose="020B0604020202020204" charset="0"/>
                <a:sym typeface="Wingdings" panose="05000000000000000000" pitchFamily="2" charset="2"/>
              </a:rPr>
              <a:t> Embryo  Foetus  Baby   Birth</a:t>
            </a:r>
            <a:endParaRPr lang="en-GB" sz="1100" dirty="0">
              <a:solidFill>
                <a:schemeClr val="bg1"/>
              </a:solidFill>
              <a:latin typeface="ABeeZee" panose="020B0604020202020204" charset="0"/>
            </a:endParaRPr>
          </a:p>
        </p:txBody>
      </p:sp>
      <p:pic>
        <p:nvPicPr>
          <p:cNvPr id="6" name="Picture 5">
            <a:extLst>
              <a:ext uri="{FF2B5EF4-FFF2-40B4-BE49-F238E27FC236}">
                <a16:creationId xmlns:a16="http://schemas.microsoft.com/office/drawing/2014/main" id="{779C34EB-5ADA-189A-86BD-91A988340929}"/>
              </a:ext>
            </a:extLst>
          </p:cNvPr>
          <p:cNvPicPr>
            <a:picLocks noChangeAspect="1"/>
          </p:cNvPicPr>
          <p:nvPr/>
        </p:nvPicPr>
        <p:blipFill>
          <a:blip r:embed="rId3"/>
          <a:srcRect b="60386"/>
          <a:stretch/>
        </p:blipFill>
        <p:spPr>
          <a:xfrm>
            <a:off x="82999" y="4223500"/>
            <a:ext cx="4338304" cy="924354"/>
          </a:xfrm>
          <a:prstGeom prst="rect">
            <a:avLst/>
          </a:prstGeom>
        </p:spPr>
      </p:pic>
      <p:sp>
        <p:nvSpPr>
          <p:cNvPr id="9" name="TextBox 8">
            <a:extLst>
              <a:ext uri="{FF2B5EF4-FFF2-40B4-BE49-F238E27FC236}">
                <a16:creationId xmlns:a16="http://schemas.microsoft.com/office/drawing/2014/main" id="{7EF7DBA7-BAF5-DC07-4269-B83D63EDE139}"/>
              </a:ext>
            </a:extLst>
          </p:cNvPr>
          <p:cNvSpPr txBox="1"/>
          <p:nvPr/>
        </p:nvSpPr>
        <p:spPr>
          <a:xfrm>
            <a:off x="4459587" y="1420359"/>
            <a:ext cx="5297873" cy="3308598"/>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A foetus develops in the uterus.</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foetus relies on its mother for:</a:t>
            </a:r>
          </a:p>
          <a:p>
            <a:pPr marL="628650" lvl="1"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protection against bumps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and temperature changes;</a:t>
            </a:r>
          </a:p>
          <a:p>
            <a:pPr marL="628650" lvl="1"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oxygen for respiration;</a:t>
            </a:r>
          </a:p>
          <a:p>
            <a:pPr marL="628650" lvl="1"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nutrients (food and water).</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foetus also needs its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waste substances to be removed.</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foetus is protected by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the uterus and the amniotic fluid,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contained in the amniotic sac.</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placenta provides oxygen and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nutrients, and removes waste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(e.g. carbon dioxide) by diffusion of these substances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between the mother’s blood and the foetus’ blood.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umbilical cord joins the placenta to the foetus and transfers substances between the two.</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Substances like alcohol, cigarette chemicals, and drugs can cross the placenta by diffusion, affecting the developing baby.</a:t>
            </a:r>
          </a:p>
        </p:txBody>
      </p:sp>
      <p:pic>
        <p:nvPicPr>
          <p:cNvPr id="25" name="Picture 24">
            <a:extLst>
              <a:ext uri="{FF2B5EF4-FFF2-40B4-BE49-F238E27FC236}">
                <a16:creationId xmlns:a16="http://schemas.microsoft.com/office/drawing/2014/main" id="{A38740EF-E336-B6CD-9F24-BD02B22FEF9D}"/>
              </a:ext>
            </a:extLst>
          </p:cNvPr>
          <p:cNvPicPr>
            <a:picLocks noChangeAspect="1"/>
          </p:cNvPicPr>
          <p:nvPr/>
        </p:nvPicPr>
        <p:blipFill>
          <a:blip r:embed="rId4"/>
          <a:stretch>
            <a:fillRect/>
          </a:stretch>
        </p:blipFill>
        <p:spPr>
          <a:xfrm>
            <a:off x="7053514" y="1694110"/>
            <a:ext cx="2643541" cy="2087869"/>
          </a:xfrm>
          <a:prstGeom prst="rect">
            <a:avLst/>
          </a:prstGeom>
        </p:spPr>
      </p:pic>
      <p:sp>
        <p:nvSpPr>
          <p:cNvPr id="28" name="TextBox 27">
            <a:extLst>
              <a:ext uri="{FF2B5EF4-FFF2-40B4-BE49-F238E27FC236}">
                <a16:creationId xmlns:a16="http://schemas.microsoft.com/office/drawing/2014/main" id="{7DFE96AC-06C7-CDA1-ABAD-7EBFB11205F0}"/>
              </a:ext>
            </a:extLst>
          </p:cNvPr>
          <p:cNvSpPr txBox="1"/>
          <p:nvPr/>
        </p:nvSpPr>
        <p:spPr>
          <a:xfrm>
            <a:off x="4519756" y="5997377"/>
            <a:ext cx="1256419" cy="553998"/>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lang="en-GB" sz="1000" kern="0" dirty="0">
                <a:solidFill>
                  <a:prstClr val="black"/>
                </a:solidFill>
                <a:latin typeface="ABeeZee" panose="020B0604020202020204" charset="0"/>
              </a:rPr>
              <a:t>U</a:t>
            </a:r>
            <a:r>
              <a:rPr kumimoji="0" lang="en-GB" sz="1000" i="0" u="none" strike="noStrike" kern="0" cap="none" spc="0" normalizeH="0" baseline="0" noProof="0" dirty="0" err="1">
                <a:ln>
                  <a:noFill/>
                </a:ln>
                <a:solidFill>
                  <a:prstClr val="black"/>
                </a:solidFill>
                <a:effectLst/>
                <a:uLnTx/>
                <a:uFillTx/>
                <a:latin typeface="ABeeZee" panose="020B0604020202020204" charset="0"/>
              </a:rPr>
              <a:t>terus</a:t>
            </a:r>
            <a:r>
              <a:rPr kumimoji="0" lang="en-GB" sz="1000" i="0" u="none" strike="noStrike" kern="0" cap="none" spc="0" normalizeH="0" baseline="0" noProof="0" dirty="0">
                <a:ln>
                  <a:noFill/>
                </a:ln>
                <a:solidFill>
                  <a:prstClr val="black"/>
                </a:solidFill>
                <a:effectLst/>
                <a:uLnTx/>
                <a:uFillTx/>
                <a:latin typeface="ABeeZee" panose="020B0604020202020204" charset="0"/>
              </a:rPr>
              <a:t> contracts and the cervix opens wider</a:t>
            </a:r>
          </a:p>
        </p:txBody>
      </p:sp>
      <p:pic>
        <p:nvPicPr>
          <p:cNvPr id="30" name="Picture 29">
            <a:extLst>
              <a:ext uri="{FF2B5EF4-FFF2-40B4-BE49-F238E27FC236}">
                <a16:creationId xmlns:a16="http://schemas.microsoft.com/office/drawing/2014/main" id="{EFFE1C43-24CD-8C98-4B47-221F385B3AA4}"/>
              </a:ext>
            </a:extLst>
          </p:cNvPr>
          <p:cNvPicPr>
            <a:picLocks noChangeAspect="1"/>
          </p:cNvPicPr>
          <p:nvPr/>
        </p:nvPicPr>
        <p:blipFill>
          <a:blip r:embed="rId5"/>
          <a:srcRect r="20134"/>
          <a:stretch/>
        </p:blipFill>
        <p:spPr>
          <a:xfrm>
            <a:off x="4564133" y="4922869"/>
            <a:ext cx="4015520" cy="1047589"/>
          </a:xfrm>
          <a:prstGeom prst="rect">
            <a:avLst/>
          </a:prstGeom>
        </p:spPr>
      </p:pic>
      <p:sp>
        <p:nvSpPr>
          <p:cNvPr id="35" name="TextBox 34">
            <a:extLst>
              <a:ext uri="{FF2B5EF4-FFF2-40B4-BE49-F238E27FC236}">
                <a16:creationId xmlns:a16="http://schemas.microsoft.com/office/drawing/2014/main" id="{BD86D6A6-1846-1018-9594-567E9723B79F}"/>
              </a:ext>
            </a:extLst>
          </p:cNvPr>
          <p:cNvSpPr txBox="1"/>
          <p:nvPr/>
        </p:nvSpPr>
        <p:spPr>
          <a:xfrm>
            <a:off x="5628363" y="5986121"/>
            <a:ext cx="2911591" cy="553998"/>
          </a:xfrm>
          <a:prstGeom prst="rect">
            <a:avLst/>
          </a:prstGeom>
          <a:noFill/>
        </p:spPr>
        <p:txBody>
          <a:bodyPr wrap="square">
            <a:spAutoFit/>
          </a:bodyPr>
          <a:lstStyle/>
          <a:p>
            <a:r>
              <a:rPr lang="en-GB" sz="1000" kern="0" dirty="0">
                <a:solidFill>
                  <a:prstClr val="black"/>
                </a:solidFill>
                <a:latin typeface="ABeeZee" panose="020B0604020202020204" charset="0"/>
              </a:rPr>
              <a:t>U</a:t>
            </a:r>
            <a:r>
              <a:rPr kumimoji="0" lang="en-GB" sz="1000" b="0" i="0" u="none" strike="noStrike" kern="0" cap="none" spc="0" normalizeH="0" baseline="0" noProof="0" dirty="0" err="1">
                <a:ln>
                  <a:noFill/>
                </a:ln>
                <a:solidFill>
                  <a:prstClr val="black"/>
                </a:solidFill>
                <a:effectLst/>
                <a:uLnTx/>
                <a:uFillTx/>
                <a:latin typeface="ABeeZee" panose="020B0604020202020204" charset="0"/>
                <a:ea typeface="+mn-ea"/>
                <a:cs typeface="+mn-cs"/>
              </a:rPr>
              <a:t>terus</a:t>
            </a:r>
            <a:r>
              <a:rPr kumimoji="0" lang="en-GB" sz="1000" b="0" i="0" u="none" strike="noStrike" kern="0" cap="none" spc="0" normalizeH="0" baseline="0" noProof="0" dirty="0">
                <a:ln>
                  <a:noFill/>
                </a:ln>
                <a:solidFill>
                  <a:prstClr val="black"/>
                </a:solidFill>
                <a:effectLst/>
                <a:uLnTx/>
                <a:uFillTx/>
                <a:latin typeface="ABeeZee" panose="020B0604020202020204" charset="0"/>
                <a:ea typeface="+mn-ea"/>
                <a:cs typeface="+mn-cs"/>
              </a:rPr>
              <a:t> contractions become stronger,</a:t>
            </a:r>
            <a:r>
              <a:rPr lang="en-GB" sz="1000" kern="0" dirty="0">
                <a:solidFill>
                  <a:prstClr val="black"/>
                </a:solidFill>
                <a:latin typeface="ABeeZee" panose="020B0604020202020204" charset="0"/>
              </a:rPr>
              <a:t> </a:t>
            </a:r>
            <a:r>
              <a:rPr kumimoji="0" lang="en-GB" sz="1000" b="0" i="0" u="none" strike="noStrike" kern="0" cap="none" spc="0" normalizeH="0" baseline="0" noProof="0" dirty="0">
                <a:ln>
                  <a:noFill/>
                </a:ln>
                <a:solidFill>
                  <a:prstClr val="black"/>
                </a:solidFill>
                <a:effectLst/>
                <a:uLnTx/>
                <a:uFillTx/>
                <a:latin typeface="ABeeZee" panose="020B0604020202020204" charset="0"/>
                <a:ea typeface="+mn-ea"/>
                <a:cs typeface="+mn-cs"/>
              </a:rPr>
              <a:t>and the baby is pushed out head first.</a:t>
            </a:r>
            <a:r>
              <a:rPr lang="en-GB" sz="1000" kern="0" dirty="0">
                <a:solidFill>
                  <a:prstClr val="black"/>
                </a:solidFill>
                <a:latin typeface="ABeeZee" panose="020B0604020202020204" charset="0"/>
              </a:rPr>
              <a:t> T</a:t>
            </a:r>
            <a:r>
              <a:rPr kumimoji="0" lang="en-GB" sz="1000" b="0" i="0" u="none" strike="noStrike" kern="0" cap="none" spc="0" normalizeH="0" baseline="0" noProof="0" dirty="0">
                <a:ln>
                  <a:noFill/>
                </a:ln>
                <a:solidFill>
                  <a:prstClr val="black"/>
                </a:solidFill>
                <a:effectLst/>
                <a:uLnTx/>
                <a:uFillTx/>
                <a:latin typeface="ABeeZee" panose="020B0604020202020204" charset="0"/>
                <a:ea typeface="+mn-ea"/>
                <a:cs typeface="+mn-cs"/>
              </a:rPr>
              <a:t>he umbilical cord is cut.</a:t>
            </a:r>
            <a:endParaRPr lang="en-GB" sz="1400" dirty="0"/>
          </a:p>
        </p:txBody>
      </p:sp>
      <p:sp>
        <p:nvSpPr>
          <p:cNvPr id="39" name="TextBox 38">
            <a:extLst>
              <a:ext uri="{FF2B5EF4-FFF2-40B4-BE49-F238E27FC236}">
                <a16:creationId xmlns:a16="http://schemas.microsoft.com/office/drawing/2014/main" id="{1786DB61-2369-F3A1-C92F-C208ECDBF662}"/>
              </a:ext>
            </a:extLst>
          </p:cNvPr>
          <p:cNvSpPr txBox="1"/>
          <p:nvPr/>
        </p:nvSpPr>
        <p:spPr>
          <a:xfrm>
            <a:off x="8578243" y="5920433"/>
            <a:ext cx="1355000" cy="707886"/>
          </a:xfrm>
          <a:prstGeom prst="rect">
            <a:avLst/>
          </a:prstGeom>
          <a:noFill/>
        </p:spPr>
        <p:txBody>
          <a:bodyPr wrap="square">
            <a:spAutoFit/>
          </a:bodyPr>
          <a:lstStyle/>
          <a:p>
            <a:r>
              <a:rPr lang="en-GB" sz="1000" kern="0" dirty="0">
                <a:solidFill>
                  <a:prstClr val="black"/>
                </a:solidFill>
                <a:latin typeface="ABeeZee" panose="020B0604020202020204" charset="0"/>
              </a:rPr>
              <a:t>U</a:t>
            </a:r>
            <a:r>
              <a:rPr kumimoji="0" lang="en-GB" sz="1000" b="0" i="0" u="none" strike="noStrike" kern="0" cap="none" spc="0" normalizeH="0" baseline="0" noProof="0" dirty="0" err="1">
                <a:ln>
                  <a:noFill/>
                </a:ln>
                <a:solidFill>
                  <a:prstClr val="black"/>
                </a:solidFill>
                <a:effectLst/>
                <a:uLnTx/>
                <a:uFillTx/>
                <a:latin typeface="ABeeZee" panose="020B0604020202020204" charset="0"/>
                <a:ea typeface="+mn-ea"/>
                <a:cs typeface="+mn-cs"/>
              </a:rPr>
              <a:t>terus</a:t>
            </a:r>
            <a:r>
              <a:rPr kumimoji="0" lang="en-GB" sz="1000" b="0" i="0" u="none" strike="noStrike" kern="0" cap="none" spc="0" normalizeH="0" baseline="0" noProof="0" dirty="0">
                <a:ln>
                  <a:noFill/>
                </a:ln>
                <a:solidFill>
                  <a:prstClr val="black"/>
                </a:solidFill>
                <a:effectLst/>
                <a:uLnTx/>
                <a:uFillTx/>
                <a:latin typeface="ABeeZee" panose="020B0604020202020204" charset="0"/>
                <a:ea typeface="+mn-ea"/>
                <a:cs typeface="+mn-cs"/>
              </a:rPr>
              <a:t> muscles contract and the placenta is pushed out of the vagina.</a:t>
            </a:r>
            <a:endParaRPr lang="en-GB" dirty="0"/>
          </a:p>
        </p:txBody>
      </p:sp>
      <p:pic>
        <p:nvPicPr>
          <p:cNvPr id="40" name="Picture 39">
            <a:extLst>
              <a:ext uri="{FF2B5EF4-FFF2-40B4-BE49-F238E27FC236}">
                <a16:creationId xmlns:a16="http://schemas.microsoft.com/office/drawing/2014/main" id="{1D0E18E7-F041-D05D-6D2C-A48E31C839EC}"/>
              </a:ext>
            </a:extLst>
          </p:cNvPr>
          <p:cNvPicPr>
            <a:picLocks noChangeAspect="1"/>
          </p:cNvPicPr>
          <p:nvPr/>
        </p:nvPicPr>
        <p:blipFill>
          <a:blip r:embed="rId5"/>
          <a:srcRect l="80242"/>
          <a:stretch/>
        </p:blipFill>
        <p:spPr>
          <a:xfrm>
            <a:off x="8587117" y="4930494"/>
            <a:ext cx="1244064" cy="1039964"/>
          </a:xfrm>
          <a:prstGeom prst="rect">
            <a:avLst/>
          </a:prstGeom>
        </p:spPr>
      </p:pic>
      <p:sp>
        <p:nvSpPr>
          <p:cNvPr id="31" name="TextBox 30">
            <a:extLst>
              <a:ext uri="{FF2B5EF4-FFF2-40B4-BE49-F238E27FC236}">
                <a16:creationId xmlns:a16="http://schemas.microsoft.com/office/drawing/2014/main" id="{8B272CDD-0940-62AC-AF7E-48D03C5F74D1}"/>
              </a:ext>
            </a:extLst>
          </p:cNvPr>
          <p:cNvSpPr txBox="1"/>
          <p:nvPr/>
        </p:nvSpPr>
        <p:spPr>
          <a:xfrm>
            <a:off x="4519756" y="4667596"/>
            <a:ext cx="529787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Birth</a:t>
            </a:r>
          </a:p>
        </p:txBody>
      </p:sp>
      <p:sp>
        <p:nvSpPr>
          <p:cNvPr id="7" name="TextBox 6">
            <a:extLst>
              <a:ext uri="{FF2B5EF4-FFF2-40B4-BE49-F238E27FC236}">
                <a16:creationId xmlns:a16="http://schemas.microsoft.com/office/drawing/2014/main" id="{2824FD08-7CE9-6E62-29C4-CCF587C0BF2F}"/>
              </a:ext>
            </a:extLst>
          </p:cNvPr>
          <p:cNvSpPr txBox="1"/>
          <p:nvPr/>
        </p:nvSpPr>
        <p:spPr>
          <a:xfrm>
            <a:off x="93457" y="5142925"/>
            <a:ext cx="4300602" cy="1446550"/>
          </a:xfrm>
          <a:prstGeom prst="rect">
            <a:avLst/>
          </a:prstGeom>
          <a:solidFill>
            <a:schemeClr val="tx1"/>
          </a:solidFill>
          <a:ln>
            <a:solidFill>
              <a:schemeClr val="bg1"/>
            </a:solidFill>
          </a:ln>
        </p:spPr>
        <p:txBody>
          <a:bodyPr wrap="square" rtlCol="0">
            <a:spAutoFit/>
          </a:bodyPr>
          <a:lstStyle/>
          <a:p>
            <a:r>
              <a:rPr lang="en-GB" sz="1100" b="1" dirty="0">
                <a:solidFill>
                  <a:schemeClr val="bg1"/>
                </a:solidFill>
                <a:latin typeface="ABeeZee" panose="020B0604020202020204" charset="0"/>
              </a:rPr>
              <a:t>Days 1 – 5: </a:t>
            </a:r>
            <a:r>
              <a:rPr lang="en-GB" sz="1100" dirty="0">
                <a:solidFill>
                  <a:schemeClr val="bg1"/>
                </a:solidFill>
                <a:latin typeface="ABeeZee" panose="020B0604020202020204" charset="0"/>
              </a:rPr>
              <a:t>Menstruation occurs as the uterus lining breaks down and is lost.</a:t>
            </a:r>
          </a:p>
          <a:p>
            <a:r>
              <a:rPr lang="en-GB" sz="1100" b="1" dirty="0">
                <a:solidFill>
                  <a:schemeClr val="bg1"/>
                </a:solidFill>
                <a:latin typeface="ABeeZee" panose="020B0604020202020204" charset="0"/>
              </a:rPr>
              <a:t>Days 6 – 13: </a:t>
            </a:r>
            <a:r>
              <a:rPr lang="en-GB" sz="1100" dirty="0">
                <a:solidFill>
                  <a:schemeClr val="bg1"/>
                </a:solidFill>
                <a:latin typeface="ABeeZee" panose="020B0604020202020204" charset="0"/>
              </a:rPr>
              <a:t>The uterus lining builds up and thickens.</a:t>
            </a:r>
          </a:p>
          <a:p>
            <a:r>
              <a:rPr lang="en-GB" sz="1100" b="1" dirty="0">
                <a:solidFill>
                  <a:schemeClr val="bg1"/>
                </a:solidFill>
                <a:latin typeface="ABeeZee" panose="020B0604020202020204" charset="0"/>
              </a:rPr>
              <a:t>Day 14: </a:t>
            </a:r>
            <a:r>
              <a:rPr lang="en-GB" sz="1100" dirty="0">
                <a:solidFill>
                  <a:schemeClr val="bg1"/>
                </a:solidFill>
                <a:latin typeface="ABeeZee" panose="020B0604020202020204" charset="0"/>
              </a:rPr>
              <a:t>Ovulation occurs and an egg is released from the ovary</a:t>
            </a:r>
          </a:p>
          <a:p>
            <a:r>
              <a:rPr lang="en-GB" sz="1100" b="1" dirty="0">
                <a:solidFill>
                  <a:schemeClr val="bg1"/>
                </a:solidFill>
                <a:latin typeface="ABeeZee" panose="020B0604020202020204" charset="0"/>
              </a:rPr>
              <a:t>Days 15-28: </a:t>
            </a:r>
            <a:r>
              <a:rPr lang="en-GB" sz="1100" dirty="0">
                <a:solidFill>
                  <a:schemeClr val="bg1"/>
                </a:solidFill>
                <a:latin typeface="ABeeZee" panose="020B0604020202020204" charset="0"/>
              </a:rPr>
              <a:t>If the egg is fertilised, the uterus lining is maintained for implantation. If the egg is not fertilised, the cycle continues. </a:t>
            </a:r>
          </a:p>
        </p:txBody>
      </p:sp>
      <p:sp>
        <p:nvSpPr>
          <p:cNvPr id="14" name="TextBox 13">
            <a:extLst>
              <a:ext uri="{FF2B5EF4-FFF2-40B4-BE49-F238E27FC236}">
                <a16:creationId xmlns:a16="http://schemas.microsoft.com/office/drawing/2014/main" id="{E61D6818-C3B3-266F-C948-2F7571A17A9D}"/>
              </a:ext>
            </a:extLst>
          </p:cNvPr>
          <p:cNvSpPr txBox="1"/>
          <p:nvPr/>
        </p:nvSpPr>
        <p:spPr>
          <a:xfrm>
            <a:off x="222997" y="4140454"/>
            <a:ext cx="881903" cy="261610"/>
          </a:xfrm>
          <a:prstGeom prst="rect">
            <a:avLst/>
          </a:prstGeom>
          <a:solidFill>
            <a:schemeClr val="tx1"/>
          </a:solidFill>
          <a:ln>
            <a:solidFill>
              <a:schemeClr val="bg1"/>
            </a:solidFill>
          </a:ln>
        </p:spPr>
        <p:txBody>
          <a:bodyPr wrap="square" rtlCol="0">
            <a:spAutoFit/>
          </a:bodyPr>
          <a:lstStyle/>
          <a:p>
            <a:r>
              <a:rPr lang="en-GB" sz="1100" b="1" dirty="0">
                <a:solidFill>
                  <a:schemeClr val="bg1"/>
                </a:solidFill>
                <a:latin typeface="ABeeZee" panose="020B0604020202020204" charset="0"/>
              </a:rPr>
              <a:t>Days 1 - 5</a:t>
            </a:r>
            <a:endParaRPr lang="en-GB" sz="1100" dirty="0">
              <a:solidFill>
                <a:schemeClr val="bg1"/>
              </a:solidFill>
              <a:latin typeface="ABeeZee" panose="020B0604020202020204" charset="0"/>
            </a:endParaRPr>
          </a:p>
        </p:txBody>
      </p:sp>
      <p:sp>
        <p:nvSpPr>
          <p:cNvPr id="15" name="TextBox 14">
            <a:extLst>
              <a:ext uri="{FF2B5EF4-FFF2-40B4-BE49-F238E27FC236}">
                <a16:creationId xmlns:a16="http://schemas.microsoft.com/office/drawing/2014/main" id="{94225BBB-5673-0042-085E-9B1DD797F745}"/>
              </a:ext>
            </a:extLst>
          </p:cNvPr>
          <p:cNvSpPr txBox="1"/>
          <p:nvPr/>
        </p:nvSpPr>
        <p:spPr>
          <a:xfrm>
            <a:off x="1200908" y="4140454"/>
            <a:ext cx="956373" cy="261610"/>
          </a:xfrm>
          <a:prstGeom prst="rect">
            <a:avLst/>
          </a:prstGeom>
          <a:solidFill>
            <a:schemeClr val="tx1"/>
          </a:solidFill>
          <a:ln>
            <a:solidFill>
              <a:schemeClr val="bg1"/>
            </a:solidFill>
          </a:ln>
        </p:spPr>
        <p:txBody>
          <a:bodyPr wrap="square" rtlCol="0">
            <a:spAutoFit/>
          </a:bodyPr>
          <a:lstStyle/>
          <a:p>
            <a:r>
              <a:rPr lang="en-GB" sz="1100" b="1" dirty="0">
                <a:solidFill>
                  <a:schemeClr val="bg1"/>
                </a:solidFill>
                <a:latin typeface="ABeeZee" panose="020B0604020202020204" charset="0"/>
              </a:rPr>
              <a:t>Days 6 - 13</a:t>
            </a:r>
            <a:endParaRPr lang="en-GB" sz="1100" dirty="0">
              <a:solidFill>
                <a:schemeClr val="bg1"/>
              </a:solidFill>
              <a:latin typeface="ABeeZee" panose="020B0604020202020204" charset="0"/>
            </a:endParaRPr>
          </a:p>
        </p:txBody>
      </p:sp>
      <p:sp>
        <p:nvSpPr>
          <p:cNvPr id="16" name="TextBox 15">
            <a:extLst>
              <a:ext uri="{FF2B5EF4-FFF2-40B4-BE49-F238E27FC236}">
                <a16:creationId xmlns:a16="http://schemas.microsoft.com/office/drawing/2014/main" id="{99BEA5D1-C972-2426-1082-A21615CCE65A}"/>
              </a:ext>
            </a:extLst>
          </p:cNvPr>
          <p:cNvSpPr txBox="1"/>
          <p:nvPr/>
        </p:nvSpPr>
        <p:spPr>
          <a:xfrm>
            <a:off x="2276028" y="4140454"/>
            <a:ext cx="956373" cy="261610"/>
          </a:xfrm>
          <a:prstGeom prst="rect">
            <a:avLst/>
          </a:prstGeom>
          <a:solidFill>
            <a:schemeClr val="tx1"/>
          </a:solidFill>
          <a:ln>
            <a:solidFill>
              <a:schemeClr val="bg1"/>
            </a:solidFill>
          </a:ln>
        </p:spPr>
        <p:txBody>
          <a:bodyPr wrap="square" rtlCol="0">
            <a:spAutoFit/>
          </a:bodyPr>
          <a:lstStyle/>
          <a:p>
            <a:pPr algn="ctr"/>
            <a:r>
              <a:rPr lang="en-GB" sz="1100" b="1" dirty="0">
                <a:solidFill>
                  <a:schemeClr val="bg1"/>
                </a:solidFill>
                <a:latin typeface="ABeeZee" panose="020B0604020202020204" charset="0"/>
              </a:rPr>
              <a:t>Day 14</a:t>
            </a:r>
            <a:endParaRPr lang="en-GB" sz="1100" dirty="0">
              <a:solidFill>
                <a:schemeClr val="bg1"/>
              </a:solidFill>
              <a:latin typeface="ABeeZee" panose="020B0604020202020204" charset="0"/>
            </a:endParaRPr>
          </a:p>
        </p:txBody>
      </p:sp>
      <p:sp>
        <p:nvSpPr>
          <p:cNvPr id="17" name="TextBox 16">
            <a:extLst>
              <a:ext uri="{FF2B5EF4-FFF2-40B4-BE49-F238E27FC236}">
                <a16:creationId xmlns:a16="http://schemas.microsoft.com/office/drawing/2014/main" id="{58F07E03-4EE5-F381-CAE8-8C8DF89A4810}"/>
              </a:ext>
            </a:extLst>
          </p:cNvPr>
          <p:cNvSpPr txBox="1"/>
          <p:nvPr/>
        </p:nvSpPr>
        <p:spPr>
          <a:xfrm>
            <a:off x="3351148" y="4145778"/>
            <a:ext cx="1070155" cy="261610"/>
          </a:xfrm>
          <a:prstGeom prst="rect">
            <a:avLst/>
          </a:prstGeom>
          <a:solidFill>
            <a:schemeClr val="tx1"/>
          </a:solidFill>
          <a:ln>
            <a:solidFill>
              <a:schemeClr val="bg1"/>
            </a:solidFill>
          </a:ln>
        </p:spPr>
        <p:txBody>
          <a:bodyPr wrap="square" rtlCol="0">
            <a:spAutoFit/>
          </a:bodyPr>
          <a:lstStyle/>
          <a:p>
            <a:r>
              <a:rPr lang="en-GB" sz="1100" b="1" dirty="0">
                <a:solidFill>
                  <a:schemeClr val="bg1"/>
                </a:solidFill>
                <a:latin typeface="ABeeZee" panose="020B0604020202020204" charset="0"/>
              </a:rPr>
              <a:t>Days 15 - 28</a:t>
            </a:r>
            <a:endParaRPr lang="en-GB" sz="1100" dirty="0">
              <a:solidFill>
                <a:schemeClr val="bg1"/>
              </a:solidFill>
              <a:latin typeface="ABeeZee" panose="020B0604020202020204" charset="0"/>
            </a:endParaRPr>
          </a:p>
        </p:txBody>
      </p:sp>
    </p:spTree>
    <p:extLst>
      <p:ext uri="{BB962C8B-B14F-4D97-AF65-F5344CB8AC3E}">
        <p14:creationId xmlns:p14="http://schemas.microsoft.com/office/powerpoint/2010/main" val="63368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F1982-05FC-8A14-7184-F9AF6E935E5E}"/>
            </a:ext>
          </a:extLst>
        </p:cNvPr>
        <p:cNvGrpSpPr/>
        <p:nvPr/>
      </p:nvGrpSpPr>
      <p:grpSpPr>
        <a:xfrm>
          <a:off x="0" y="0"/>
          <a:ext cx="0" cy="0"/>
          <a:chOff x="0" y="0"/>
          <a:chExt cx="0" cy="0"/>
        </a:xfrm>
      </p:grpSpPr>
      <p:pic>
        <p:nvPicPr>
          <p:cNvPr id="60" name="Picture 2" descr="Free germination nature dicotyledon illustration">
            <a:extLst>
              <a:ext uri="{FF2B5EF4-FFF2-40B4-BE49-F238E27FC236}">
                <a16:creationId xmlns:a16="http://schemas.microsoft.com/office/drawing/2014/main" id="{7F4C78BB-F03A-27FD-2CB6-9859E7D7E9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53" t="9974" r="6803" b="7038"/>
          <a:stretch/>
        </p:blipFill>
        <p:spPr bwMode="auto">
          <a:xfrm>
            <a:off x="7560692" y="1634825"/>
            <a:ext cx="2221045" cy="97449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7">
            <a:extLst>
              <a:ext uri="{FF2B5EF4-FFF2-40B4-BE49-F238E27FC236}">
                <a16:creationId xmlns:a16="http://schemas.microsoft.com/office/drawing/2014/main" id="{DF2F56E2-05CF-072F-ECAE-CDB0EFF117BC}"/>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Life Cycles</a:t>
            </a:r>
            <a:endParaRPr lang="en-GB"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9F1AD753-0BA9-4B93-677C-DAC50E831331}"/>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7.08 – Life cycles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1" name="Straight Connector 220">
            <a:extLst>
              <a:ext uri="{FF2B5EF4-FFF2-40B4-BE49-F238E27FC236}">
                <a16:creationId xmlns:a16="http://schemas.microsoft.com/office/drawing/2014/main" id="{CC18755C-A476-C3F2-1762-3BF069E060BE}"/>
              </a:ext>
            </a:extLst>
          </p:cNvPr>
          <p:cNvCxnSpPr>
            <a:cxnSpLocks/>
          </p:cNvCxnSpPr>
          <p:nvPr/>
        </p:nvCxnSpPr>
        <p:spPr>
          <a:xfrm>
            <a:off x="6261778" y="688770"/>
            <a:ext cx="3600225" cy="76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86C0CAA-EADB-4AD1-185C-49A7918E8B7D}"/>
              </a:ext>
            </a:extLst>
          </p:cNvPr>
          <p:cNvSpPr txBox="1"/>
          <p:nvPr/>
        </p:nvSpPr>
        <p:spPr>
          <a:xfrm>
            <a:off x="88357" y="763302"/>
            <a:ext cx="4320430" cy="269682"/>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Plant Reproductive </a:t>
            </a:r>
            <a:r>
              <a:rPr lang="en-GB" sz="1100" b="1" kern="0" dirty="0">
                <a:solidFill>
                  <a:prstClr val="white"/>
                </a:solidFill>
                <a:latin typeface="ABeeZee" panose="020B0604020202020204" charset="0"/>
              </a:rPr>
              <a:t>S</a:t>
            </a:r>
            <a:r>
              <a:rPr kumimoji="0" lang="en-GB" sz="1100" b="1" i="0" u="none" strike="noStrike" kern="0" cap="none" spc="0" normalizeH="0" baseline="0" noProof="0" dirty="0" err="1">
                <a:ln>
                  <a:noFill/>
                </a:ln>
                <a:solidFill>
                  <a:prstClr val="white"/>
                </a:solidFill>
                <a:effectLst/>
                <a:uLnTx/>
                <a:uFillTx/>
                <a:latin typeface="ABeeZee" panose="020B0604020202020204" charset="0"/>
                <a:ea typeface="+mn-ea"/>
                <a:cs typeface="+mn-cs"/>
              </a:rPr>
              <a:t>ystem</a:t>
            </a: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 and Pollination</a:t>
            </a:r>
          </a:p>
        </p:txBody>
      </p:sp>
      <p:cxnSp>
        <p:nvCxnSpPr>
          <p:cNvPr id="20" name="Straight Connector 19">
            <a:extLst>
              <a:ext uri="{FF2B5EF4-FFF2-40B4-BE49-F238E27FC236}">
                <a16:creationId xmlns:a16="http://schemas.microsoft.com/office/drawing/2014/main" id="{ACB346A9-1B00-1C63-C388-3F46CBBE70C1}"/>
              </a:ext>
            </a:extLst>
          </p:cNvPr>
          <p:cNvCxnSpPr>
            <a:cxnSpLocks/>
          </p:cNvCxnSpPr>
          <p:nvPr/>
        </p:nvCxnSpPr>
        <p:spPr>
          <a:xfrm>
            <a:off x="4407335" y="763302"/>
            <a:ext cx="0" cy="581339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81415DF-B55B-1FDC-A2D3-E8FFCB5ADCE5}"/>
              </a:ext>
            </a:extLst>
          </p:cNvPr>
          <p:cNvSpPr txBox="1"/>
          <p:nvPr/>
        </p:nvSpPr>
        <p:spPr>
          <a:xfrm>
            <a:off x="4472741" y="3097173"/>
            <a:ext cx="5341364"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Seed Dispersal</a:t>
            </a:r>
          </a:p>
        </p:txBody>
      </p:sp>
      <p:sp>
        <p:nvSpPr>
          <p:cNvPr id="9" name="TextBox 8">
            <a:extLst>
              <a:ext uri="{FF2B5EF4-FFF2-40B4-BE49-F238E27FC236}">
                <a16:creationId xmlns:a16="http://schemas.microsoft.com/office/drawing/2014/main" id="{4BAA5A1E-F02A-8466-B8A0-870432C21F9A}"/>
              </a:ext>
            </a:extLst>
          </p:cNvPr>
          <p:cNvSpPr txBox="1"/>
          <p:nvPr/>
        </p:nvSpPr>
        <p:spPr>
          <a:xfrm>
            <a:off x="15397" y="4584022"/>
            <a:ext cx="4772297" cy="600164"/>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Pollen grains land on the stigma and grow a pollen tube that delivers the pollen nucleus to the egg nucleus inside the ovule.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A zygote is formed, which develops into an embryo. </a:t>
            </a:r>
          </a:p>
        </p:txBody>
      </p:sp>
      <p:sp>
        <p:nvSpPr>
          <p:cNvPr id="31" name="TextBox 30">
            <a:extLst>
              <a:ext uri="{FF2B5EF4-FFF2-40B4-BE49-F238E27FC236}">
                <a16:creationId xmlns:a16="http://schemas.microsoft.com/office/drawing/2014/main" id="{414D67A9-0B59-C3F3-B4B1-BBEA7B24788B}"/>
              </a:ext>
            </a:extLst>
          </p:cNvPr>
          <p:cNvSpPr txBox="1"/>
          <p:nvPr/>
        </p:nvSpPr>
        <p:spPr>
          <a:xfrm>
            <a:off x="4457330" y="4931831"/>
            <a:ext cx="5365293"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Asexual Reproduction</a:t>
            </a:r>
          </a:p>
        </p:txBody>
      </p:sp>
      <p:pic>
        <p:nvPicPr>
          <p:cNvPr id="3" name="Picture 2">
            <a:extLst>
              <a:ext uri="{FF2B5EF4-FFF2-40B4-BE49-F238E27FC236}">
                <a16:creationId xmlns:a16="http://schemas.microsoft.com/office/drawing/2014/main" id="{BB3A7AD5-5997-9147-CB0B-BB316D79E4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8357" y="1137463"/>
            <a:ext cx="2481847" cy="1543010"/>
          </a:xfrm>
          <a:prstGeom prst="rect">
            <a:avLst/>
          </a:prstGeom>
        </p:spPr>
      </p:pic>
      <p:sp>
        <p:nvSpPr>
          <p:cNvPr id="8" name="TextBox 7">
            <a:extLst>
              <a:ext uri="{FF2B5EF4-FFF2-40B4-BE49-F238E27FC236}">
                <a16:creationId xmlns:a16="http://schemas.microsoft.com/office/drawing/2014/main" id="{6E86F51E-3EF8-26FA-49DC-3333814FB0A5}"/>
              </a:ext>
            </a:extLst>
          </p:cNvPr>
          <p:cNvSpPr txBox="1"/>
          <p:nvPr/>
        </p:nvSpPr>
        <p:spPr>
          <a:xfrm>
            <a:off x="2405742" y="1096098"/>
            <a:ext cx="1975646" cy="1615827"/>
          </a:xfrm>
          <a:prstGeom prst="rect">
            <a:avLst/>
          </a:prstGeom>
          <a:noFill/>
          <a:ln w="12700" cap="flat" cmpd="sng" algn="ctr">
            <a:noFill/>
            <a:prstDash val="solid"/>
            <a:miter lim="800000"/>
          </a:ln>
          <a:effectLst/>
        </p:spPr>
        <p:txBody>
          <a:bodyPr wrap="square" rtlCol="0">
            <a:spAutoFit/>
          </a:bodyPr>
          <a:lstStyle/>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Pollen grains need to move from the anther of one flower to the stigma of another flower. This is called pollination. </a:t>
            </a:r>
          </a:p>
          <a:p>
            <a:pPr marR="0" lvl="0" defTabSz="742950" eaLnBrk="1" fontAlgn="auto" latinLnBrk="0" hangingPunct="1">
              <a:lnSpc>
                <a:spcPct val="100000"/>
              </a:lnSpc>
              <a:spcBef>
                <a:spcPts val="0"/>
              </a:spcBef>
              <a:spcAft>
                <a:spcPts val="0"/>
              </a:spcAft>
              <a:buClrTx/>
              <a:buSzTx/>
              <a:tabLst/>
              <a:defRPr/>
            </a:pPr>
            <a:endParaRPr kumimoji="0" lang="en-GB" sz="1100" i="0" u="none" strike="noStrike" kern="0" cap="none" spc="0" normalizeH="0" baseline="0" noProof="0" dirty="0">
              <a:ln>
                <a:noFill/>
              </a:ln>
              <a:solidFill>
                <a:prstClr val="black"/>
              </a:solidFill>
              <a:effectLst/>
              <a:uLnTx/>
              <a:uFillTx/>
              <a:latin typeface="ABeeZee" panose="020B0604020202020204" charset="0"/>
            </a:endParaRPr>
          </a:p>
          <a:p>
            <a:pPr marR="0" lvl="0" defTabSz="742950" eaLnBrk="1" fontAlgn="auto" latinLnBrk="0" hangingPunct="1">
              <a:lnSpc>
                <a:spcPct val="100000"/>
              </a:lnSpc>
              <a:spcBef>
                <a:spcPts val="0"/>
              </a:spcBef>
              <a:spcAft>
                <a:spcPts val="0"/>
              </a:spcAft>
              <a:buClrTx/>
              <a:buSzTx/>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Plants can be pollinated</a:t>
            </a:r>
            <a:r>
              <a:rPr lang="en-GB" sz="1100" kern="0" dirty="0">
                <a:solidFill>
                  <a:prstClr val="black"/>
                </a:solidFill>
                <a:latin typeface="ABeeZee" panose="020B0604020202020204" charset="0"/>
              </a:rPr>
              <a:t> by wind or pollinators </a:t>
            </a:r>
          </a:p>
          <a:p>
            <a:pPr marR="0" lvl="0" defTabSz="742950" eaLnBrk="1" fontAlgn="auto" latinLnBrk="0" hangingPunct="1">
              <a:lnSpc>
                <a:spcPct val="100000"/>
              </a:lnSpc>
              <a:spcBef>
                <a:spcPts val="0"/>
              </a:spcBef>
              <a:spcAft>
                <a:spcPts val="0"/>
              </a:spcAft>
              <a:buClrTx/>
              <a:buSzTx/>
              <a:tabLst/>
              <a:defRPr/>
            </a:pPr>
            <a:r>
              <a:rPr lang="en-GB" sz="1100" kern="0" dirty="0">
                <a:solidFill>
                  <a:prstClr val="black"/>
                </a:solidFill>
                <a:latin typeface="ABeeZee" panose="020B0604020202020204" charset="0"/>
              </a:rPr>
              <a:t>(e.g. bees).</a:t>
            </a:r>
            <a:endParaRPr kumimoji="0" lang="en-GB" sz="1100" i="0" u="none" strike="noStrike" kern="0" cap="none" spc="0" normalizeH="0" baseline="0" noProof="0" dirty="0">
              <a:ln>
                <a:noFill/>
              </a:ln>
              <a:solidFill>
                <a:prstClr val="black"/>
              </a:solidFill>
              <a:effectLst/>
              <a:uLnTx/>
              <a:uFillTx/>
              <a:latin typeface="ABeeZee" panose="020B0604020202020204" charset="0"/>
            </a:endParaRPr>
          </a:p>
        </p:txBody>
      </p:sp>
      <p:pic>
        <p:nvPicPr>
          <p:cNvPr id="32" name="Picture 31">
            <a:extLst>
              <a:ext uri="{FF2B5EF4-FFF2-40B4-BE49-F238E27FC236}">
                <a16:creationId xmlns:a16="http://schemas.microsoft.com/office/drawing/2014/main" id="{569FF00A-95CA-FDF8-70BC-02E3880E588F}"/>
              </a:ext>
            </a:extLst>
          </p:cNvPr>
          <p:cNvPicPr>
            <a:picLocks noChangeAspect="1"/>
          </p:cNvPicPr>
          <p:nvPr/>
        </p:nvPicPr>
        <p:blipFill>
          <a:blip r:embed="rId5"/>
          <a:stretch>
            <a:fillRect/>
          </a:stretch>
        </p:blipFill>
        <p:spPr>
          <a:xfrm>
            <a:off x="105051" y="2761418"/>
            <a:ext cx="4250025" cy="1559915"/>
          </a:xfrm>
          <a:prstGeom prst="rect">
            <a:avLst/>
          </a:prstGeom>
          <a:ln>
            <a:solidFill>
              <a:schemeClr val="bg1">
                <a:lumMod val="10000"/>
              </a:schemeClr>
            </a:solidFill>
          </a:ln>
        </p:spPr>
      </p:pic>
      <p:cxnSp>
        <p:nvCxnSpPr>
          <p:cNvPr id="33" name="Straight Connector 32">
            <a:extLst>
              <a:ext uri="{FF2B5EF4-FFF2-40B4-BE49-F238E27FC236}">
                <a16:creationId xmlns:a16="http://schemas.microsoft.com/office/drawing/2014/main" id="{02394BFE-A073-2F08-1C55-196BB0061250}"/>
              </a:ext>
            </a:extLst>
          </p:cNvPr>
          <p:cNvCxnSpPr>
            <a:cxnSpLocks/>
          </p:cNvCxnSpPr>
          <p:nvPr/>
        </p:nvCxnSpPr>
        <p:spPr>
          <a:xfrm>
            <a:off x="2375419" y="1056904"/>
            <a:ext cx="0" cy="169638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F9366F6-7013-0B1A-72F5-A630DE406B42}"/>
              </a:ext>
            </a:extLst>
          </p:cNvPr>
          <p:cNvSpPr txBox="1"/>
          <p:nvPr/>
        </p:nvSpPr>
        <p:spPr>
          <a:xfrm>
            <a:off x="91895" y="4312447"/>
            <a:ext cx="4316892" cy="269724"/>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dirty="0">
                <a:ln>
                  <a:noFill/>
                </a:ln>
                <a:solidFill>
                  <a:prstClr val="white"/>
                </a:solidFill>
                <a:effectLst/>
                <a:uLnTx/>
                <a:uFillTx/>
                <a:latin typeface="ABeeZee" panose="020B0604020202020204" charset="0"/>
                <a:ea typeface="+mn-ea"/>
                <a:cs typeface="+mn-cs"/>
              </a:rPr>
              <a:t>Fertilisation and Germination in Plants</a:t>
            </a:r>
          </a:p>
        </p:txBody>
      </p:sp>
      <p:pic>
        <p:nvPicPr>
          <p:cNvPr id="54" name="Picture 53">
            <a:extLst>
              <a:ext uri="{FF2B5EF4-FFF2-40B4-BE49-F238E27FC236}">
                <a16:creationId xmlns:a16="http://schemas.microsoft.com/office/drawing/2014/main" id="{EB812953-ACBA-1D3E-E9E9-56C72535E5E7}"/>
              </a:ext>
            </a:extLst>
          </p:cNvPr>
          <p:cNvPicPr>
            <a:picLocks noChangeAspect="1"/>
          </p:cNvPicPr>
          <p:nvPr/>
        </p:nvPicPr>
        <p:blipFill>
          <a:blip r:embed="rId6"/>
          <a:srcRect b="25814"/>
          <a:stretch/>
        </p:blipFill>
        <p:spPr>
          <a:xfrm>
            <a:off x="201838" y="5128294"/>
            <a:ext cx="4399416" cy="1446550"/>
          </a:xfrm>
          <a:prstGeom prst="rect">
            <a:avLst/>
          </a:prstGeom>
        </p:spPr>
      </p:pic>
      <p:sp>
        <p:nvSpPr>
          <p:cNvPr id="37" name="TextBox 36">
            <a:extLst>
              <a:ext uri="{FF2B5EF4-FFF2-40B4-BE49-F238E27FC236}">
                <a16:creationId xmlns:a16="http://schemas.microsoft.com/office/drawing/2014/main" id="{4DBFA69D-EA87-8657-7837-6D7B4A7863E7}"/>
              </a:ext>
            </a:extLst>
          </p:cNvPr>
          <p:cNvSpPr txBox="1"/>
          <p:nvPr/>
        </p:nvSpPr>
        <p:spPr>
          <a:xfrm>
            <a:off x="4368931" y="719047"/>
            <a:ext cx="3894038" cy="938719"/>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ovule thickens and hardens to form the seed.</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seed coat protects the developing embryo. </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food store provides nutrients for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the developing embryo.</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The ovary matures to form the fruit.</a:t>
            </a:r>
          </a:p>
        </p:txBody>
      </p:sp>
      <p:pic>
        <p:nvPicPr>
          <p:cNvPr id="41" name="Picture 40">
            <a:extLst>
              <a:ext uri="{FF2B5EF4-FFF2-40B4-BE49-F238E27FC236}">
                <a16:creationId xmlns:a16="http://schemas.microsoft.com/office/drawing/2014/main" id="{62EC2AC6-36E6-98C7-3CDB-3D698CEF7599}"/>
              </a:ext>
            </a:extLst>
          </p:cNvPr>
          <p:cNvPicPr>
            <a:picLocks noChangeAspect="1"/>
          </p:cNvPicPr>
          <p:nvPr/>
        </p:nvPicPr>
        <p:blipFill>
          <a:blip r:embed="rId7"/>
          <a:stretch>
            <a:fillRect/>
          </a:stretch>
        </p:blipFill>
        <p:spPr>
          <a:xfrm>
            <a:off x="7680130" y="498947"/>
            <a:ext cx="2170450" cy="1275317"/>
          </a:xfrm>
          <a:prstGeom prst="rect">
            <a:avLst/>
          </a:prstGeom>
        </p:spPr>
      </p:pic>
      <p:cxnSp>
        <p:nvCxnSpPr>
          <p:cNvPr id="42" name="Straight Connector 41">
            <a:extLst>
              <a:ext uri="{FF2B5EF4-FFF2-40B4-BE49-F238E27FC236}">
                <a16:creationId xmlns:a16="http://schemas.microsoft.com/office/drawing/2014/main" id="{9E1482C8-0D90-7777-E169-3645EE6718AF}"/>
              </a:ext>
            </a:extLst>
          </p:cNvPr>
          <p:cNvCxnSpPr>
            <a:cxnSpLocks/>
          </p:cNvCxnSpPr>
          <p:nvPr/>
        </p:nvCxnSpPr>
        <p:spPr>
          <a:xfrm>
            <a:off x="4417951" y="1623179"/>
            <a:ext cx="544405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8157D102-7B50-CBE1-391B-F0421705896B}"/>
              </a:ext>
            </a:extLst>
          </p:cNvPr>
          <p:cNvSpPr txBox="1"/>
          <p:nvPr/>
        </p:nvSpPr>
        <p:spPr>
          <a:xfrm>
            <a:off x="4381388" y="3351230"/>
            <a:ext cx="5432717" cy="430887"/>
          </a:xfrm>
          <a:prstGeom prst="rect">
            <a:avLst/>
          </a:prstGeom>
          <a:noFill/>
          <a:ln w="12700" cap="flat" cmpd="sng" algn="ctr">
            <a:noFill/>
            <a:prstDash val="solid"/>
            <a:miter lim="800000"/>
          </a:ln>
          <a:effectLst/>
        </p:spPr>
        <p:txBody>
          <a:bodyPr wrap="square" rtlCol="0">
            <a:spAutoFit/>
          </a:bodyPr>
          <a:lstStyle/>
          <a:p>
            <a:pPr marL="171450"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Seeds must be dispersed from each other and from the parent to reduce competition for light, water, space and soil minerals.</a:t>
            </a:r>
          </a:p>
        </p:txBody>
      </p:sp>
      <p:sp>
        <p:nvSpPr>
          <p:cNvPr id="72" name="TextBox 71">
            <a:extLst>
              <a:ext uri="{FF2B5EF4-FFF2-40B4-BE49-F238E27FC236}">
                <a16:creationId xmlns:a16="http://schemas.microsoft.com/office/drawing/2014/main" id="{A284B993-12E5-7A62-B0B9-FE326FE2B82B}"/>
              </a:ext>
            </a:extLst>
          </p:cNvPr>
          <p:cNvSpPr txBox="1"/>
          <p:nvPr/>
        </p:nvSpPr>
        <p:spPr>
          <a:xfrm>
            <a:off x="4350722" y="5175060"/>
            <a:ext cx="5522787" cy="1446550"/>
          </a:xfrm>
          <a:prstGeom prst="rect">
            <a:avLst/>
          </a:prstGeom>
          <a:noFill/>
          <a:ln w="12700" cap="flat" cmpd="sng" algn="ctr">
            <a:noFill/>
            <a:prstDash val="solid"/>
            <a:miter lim="800000"/>
          </a:ln>
          <a:effectLst/>
        </p:spPr>
        <p:txBody>
          <a:bodyPr wrap="square" rtlCol="0">
            <a:spAutoFit/>
          </a:bodyPr>
          <a:lstStyle/>
          <a:p>
            <a:pPr marL="171450"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Some plants reproduce asexually, creating identical offspring without pollination. Methods include runners, bulbs and tubers, resulting in clones that have the same genome and characteristics as the parent plant.</a:t>
            </a:r>
          </a:p>
          <a:p>
            <a:pPr marL="171450"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Unicellular organisms, like bacteria, also reproduce asexually by copying their genome before dividing into two genetically identical cells.</a:t>
            </a:r>
          </a:p>
          <a:p>
            <a:pPr marL="171450" indent="-171450" defTabSz="742950">
              <a:buFont typeface="Arial" panose="020B0604020202020204" pitchFamily="34" charset="0"/>
              <a:buChar char="•"/>
              <a:defRPr/>
            </a:pPr>
            <a:r>
              <a:rPr kumimoji="0" lang="en-GB" sz="1100" i="0" u="none" strike="noStrike" kern="0" cap="none" spc="0" normalizeH="0" baseline="0" noProof="0" dirty="0">
                <a:ln>
                  <a:noFill/>
                </a:ln>
                <a:solidFill>
                  <a:prstClr val="black"/>
                </a:solidFill>
                <a:effectLst/>
                <a:uLnTx/>
                <a:uFillTx/>
                <a:latin typeface="ABeeZee" panose="020B0604020202020204" charset="0"/>
              </a:rPr>
              <a:t>Sexual reproduction promotes genetic variation, enhancing adaptation and disease resistance. Asexual reproduction allows rapid population growth but lacks diversity, making populations vulnerable to environmental changes.</a:t>
            </a:r>
            <a:endParaRPr lang="en-GB" sz="1100" dirty="0">
              <a:solidFill>
                <a:schemeClr val="bg1"/>
              </a:solidFill>
              <a:latin typeface="ABeeZee" panose="020B0604020202020204" charset="0"/>
            </a:endParaRPr>
          </a:p>
        </p:txBody>
      </p:sp>
      <p:sp>
        <p:nvSpPr>
          <p:cNvPr id="73" name="TextBox 72">
            <a:extLst>
              <a:ext uri="{FF2B5EF4-FFF2-40B4-BE49-F238E27FC236}">
                <a16:creationId xmlns:a16="http://schemas.microsoft.com/office/drawing/2014/main" id="{7B0733E0-798D-E43E-A4EA-B9A4CBCE2CEF}"/>
              </a:ext>
            </a:extLst>
          </p:cNvPr>
          <p:cNvSpPr txBox="1"/>
          <p:nvPr/>
        </p:nvSpPr>
        <p:spPr>
          <a:xfrm>
            <a:off x="4381388" y="3669639"/>
            <a:ext cx="5462669" cy="1277273"/>
          </a:xfrm>
          <a:prstGeom prst="rect">
            <a:avLst/>
          </a:prstGeom>
          <a:noFill/>
          <a:ln w="12700" cap="flat" cmpd="sng" algn="ctr">
            <a:noFill/>
            <a:prstDash val="solid"/>
            <a:miter lim="800000"/>
          </a:ln>
          <a:effectLst/>
        </p:spPr>
        <p:txBody>
          <a:bodyPr wrap="square" rtlCol="0">
            <a:spAutoFit/>
          </a:bodyPr>
          <a:lstStyle/>
          <a:p>
            <a:pPr marL="171450" indent="-171450" defTabSz="742950">
              <a:buFont typeface="Arial" panose="020B0604020202020204" pitchFamily="34" charset="0"/>
              <a:buChar char="•"/>
              <a:defRPr/>
            </a:pPr>
            <a:r>
              <a:rPr kumimoji="0" lang="en-GB" sz="1100" b="1" i="0" u="none" strike="noStrike" kern="0" cap="none" spc="0" normalizeH="0" baseline="0" noProof="0" dirty="0">
                <a:ln>
                  <a:noFill/>
                </a:ln>
                <a:solidFill>
                  <a:prstClr val="black"/>
                </a:solidFill>
                <a:effectLst/>
                <a:uLnTx/>
                <a:uFillTx/>
                <a:latin typeface="ABeeZee" panose="020B0604020202020204" charset="0"/>
              </a:rPr>
              <a:t>Wind</a:t>
            </a:r>
            <a:r>
              <a:rPr kumimoji="0" lang="en-GB" sz="1100" i="0" u="none" strike="noStrike" kern="0" cap="none" spc="0" normalizeH="0" baseline="0" noProof="0" dirty="0">
                <a:ln>
                  <a:noFill/>
                </a:ln>
                <a:solidFill>
                  <a:prstClr val="black"/>
                </a:solidFill>
                <a:effectLst/>
                <a:uLnTx/>
                <a:uFillTx/>
                <a:latin typeface="ABeeZee" panose="020B0604020202020204" charset="0"/>
              </a:rPr>
              <a:t> -</a:t>
            </a:r>
            <a:r>
              <a:rPr lang="en-GB" sz="1100" dirty="0">
                <a:solidFill>
                  <a:schemeClr val="bg1"/>
                </a:solidFill>
                <a:latin typeface="ABeeZee" panose="020B0604020202020204" charset="0"/>
              </a:rPr>
              <a:t>Seeds are light and have a large surface area from hairs or a winged structure (e.g. dandelion, maple).</a:t>
            </a:r>
          </a:p>
          <a:p>
            <a:pPr marL="171450" indent="-171450" defTabSz="742950">
              <a:buFont typeface="Arial" panose="020B0604020202020204" pitchFamily="34" charset="0"/>
              <a:buChar char="•"/>
              <a:defRPr/>
            </a:pPr>
            <a:r>
              <a:rPr lang="en-GB" sz="1100" b="1" dirty="0">
                <a:solidFill>
                  <a:schemeClr val="bg1"/>
                </a:solidFill>
                <a:latin typeface="ABeeZee" panose="020B0604020202020204" charset="0"/>
              </a:rPr>
              <a:t>Animals</a:t>
            </a:r>
            <a:r>
              <a:rPr lang="en-GB" sz="1100" dirty="0">
                <a:solidFill>
                  <a:schemeClr val="bg1"/>
                </a:solidFill>
                <a:latin typeface="ABeeZee" panose="020B0604020202020204" charset="0"/>
              </a:rPr>
              <a:t> - Brightly coloured and tasty fruits are eaten by animals and seeds are deposited in their waste (e.g. berries, tomato). Animals also collect and bury seeds (e.g. acorn). Seeds can also attach to the animal’s surface.</a:t>
            </a:r>
          </a:p>
          <a:p>
            <a:pPr marL="171450" indent="-171450" defTabSz="742950">
              <a:buFont typeface="Arial" panose="020B0604020202020204" pitchFamily="34" charset="0"/>
              <a:buChar char="•"/>
              <a:defRPr/>
            </a:pPr>
            <a:r>
              <a:rPr lang="en-GB" sz="1100" b="1" dirty="0">
                <a:solidFill>
                  <a:schemeClr val="bg1"/>
                </a:solidFill>
                <a:latin typeface="ABeeZee" panose="020B0604020202020204" charset="0"/>
              </a:rPr>
              <a:t>Explosion</a:t>
            </a:r>
            <a:r>
              <a:rPr lang="en-GB" sz="1100" dirty="0">
                <a:solidFill>
                  <a:schemeClr val="bg1"/>
                </a:solidFill>
                <a:latin typeface="ABeeZee" panose="020B0604020202020204" charset="0"/>
              </a:rPr>
              <a:t> – Seeds are contained in a pod that bursts open when ripe, throwing the seeds away from the plant (e.g. pea pod).</a:t>
            </a:r>
          </a:p>
        </p:txBody>
      </p:sp>
      <p:sp>
        <p:nvSpPr>
          <p:cNvPr id="5" name="TextBox 4">
            <a:extLst>
              <a:ext uri="{FF2B5EF4-FFF2-40B4-BE49-F238E27FC236}">
                <a16:creationId xmlns:a16="http://schemas.microsoft.com/office/drawing/2014/main" id="{B443B8AC-0AD4-89C9-559A-A312B549A6DA}"/>
              </a:ext>
            </a:extLst>
          </p:cNvPr>
          <p:cNvSpPr txBox="1"/>
          <p:nvPr/>
        </p:nvSpPr>
        <p:spPr>
          <a:xfrm>
            <a:off x="4368932" y="1666936"/>
            <a:ext cx="4250024" cy="1446550"/>
          </a:xfrm>
          <a:prstGeom prst="rect">
            <a:avLst/>
          </a:prstGeom>
          <a:noFill/>
          <a:ln w="12700" cap="flat" cmpd="sng" algn="ctr">
            <a:noFill/>
            <a:prstDash val="solid"/>
            <a:miter lim="800000"/>
          </a:ln>
          <a:effectLst/>
        </p:spPr>
        <p:txBody>
          <a:bodyPr wrap="square" rtlCol="0">
            <a:spAutoFit/>
          </a:bodyPr>
          <a:lstStyle/>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Germination is the development of a plant from a seed.</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Water, oxygen and a suitable temperature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are needed for a seed to germinate.</a:t>
            </a:r>
          </a:p>
          <a:p>
            <a:pPr marL="171450" marR="0" lvl="0" indent="-171450" defTabSz="74295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prstClr val="black"/>
                </a:solidFill>
                <a:effectLst/>
                <a:uLnTx/>
                <a:uFillTx/>
                <a:latin typeface="ABeeZee" panose="020B0604020202020204" charset="0"/>
              </a:rPr>
              <a:t>During germination, the seed absorbs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water and swells, causing the hard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seed coat to split. The roots grow </a:t>
            </a:r>
            <a:br>
              <a:rPr kumimoji="0" lang="en-GB" sz="1100" i="0" u="none" strike="noStrike" kern="0" cap="none" spc="0" normalizeH="0" baseline="0" noProof="0" dirty="0">
                <a:ln>
                  <a:noFill/>
                </a:ln>
                <a:solidFill>
                  <a:prstClr val="black"/>
                </a:solidFill>
                <a:effectLst/>
                <a:uLnTx/>
                <a:uFillTx/>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downwards, and shoots start to grow upwards. </a:t>
            </a:r>
            <a:br>
              <a:rPr lang="en-GB" sz="1100" kern="0" noProof="0" dirty="0">
                <a:solidFill>
                  <a:prstClr val="black"/>
                </a:solidFill>
                <a:latin typeface="ABeeZee" panose="020B0604020202020204" charset="0"/>
              </a:rPr>
            </a:br>
            <a:r>
              <a:rPr kumimoji="0" lang="en-GB" sz="1100" i="0" u="none" strike="noStrike" kern="0" cap="none" spc="0" normalizeH="0" baseline="0" noProof="0" dirty="0">
                <a:ln>
                  <a:noFill/>
                </a:ln>
                <a:solidFill>
                  <a:prstClr val="black"/>
                </a:solidFill>
                <a:effectLst/>
                <a:uLnTx/>
                <a:uFillTx/>
                <a:latin typeface="ABeeZee" panose="020B0604020202020204" charset="0"/>
              </a:rPr>
              <a:t>The first leaf starts to appear, and more leaves follow. </a:t>
            </a:r>
          </a:p>
        </p:txBody>
      </p:sp>
    </p:spTree>
    <p:extLst>
      <p:ext uri="{BB962C8B-B14F-4D97-AF65-F5344CB8AC3E}">
        <p14:creationId xmlns:p14="http://schemas.microsoft.com/office/powerpoint/2010/main" val="3033433047"/>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dirty="0" err="1"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Jessica Quinn</DisplayName>
        <AccountId>1167</AccountId>
        <AccountType/>
      </UserInfo>
      <UserInfo>
        <DisplayName>Mark Stephenson</DisplayName>
        <AccountId>1172</AccountId>
        <AccountType/>
      </UserInfo>
    </SharedWithUsers>
    <TaxCatchAll xmlns="041a4a33-2307-4a47-a48d-ba69e7a9f362" xsi:nil="true"/>
    <lcf76f155ced4ddcb4097134ff3c332f xmlns="53c11a96-1489-4bab-81bb-666e58b9cc4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A9DB5E-7723-490F-8897-E79282F1ED1F}"/>
</file>

<file path=customXml/itemProps2.xml><?xml version="1.0" encoding="utf-8"?>
<ds:datastoreItem xmlns:ds="http://schemas.openxmlformats.org/officeDocument/2006/customXml" ds:itemID="{FF2A31F0-0284-4FFD-850E-478562CD718B}">
  <ds:schemaRefs>
    <ds:schemaRef ds:uri="http://schemas.microsoft.com/sharepoint/v3/contenttype/forms"/>
  </ds:schemaRefs>
</ds:datastoreItem>
</file>

<file path=customXml/itemProps3.xml><?xml version="1.0" encoding="utf-8"?>
<ds:datastoreItem xmlns:ds="http://schemas.openxmlformats.org/officeDocument/2006/customXml" ds:itemID="{AF20F8DA-C4FB-4450-BACC-F5A742E79B9F}">
  <ds:schemaRefs>
    <ds:schemaRef ds:uri="http://purl.org/dc/elements/1.1/"/>
    <ds:schemaRef ds:uri="http://purl.org/dc/terms/"/>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eb27f817-6f62-42a5-b97e-5e5876e68540"/>
    <ds:schemaRef ds:uri="bdd40a26-798e-4419-82cd-8bafc402cc20"/>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133</TotalTime>
  <Words>1644</Words>
  <Application>Microsoft Office PowerPoint</Application>
  <PresentationFormat>A4 Paper (210x297 mm)</PresentationFormat>
  <Paragraphs>123</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ABeeZee</vt:lpstr>
      <vt:lpstr>Roboto</vt:lpstr>
      <vt:lpstr>Arial</vt:lpstr>
      <vt:lpstr>ABeeZee</vt:lpstr>
      <vt:lpstr>Calibri</vt:lpstr>
      <vt:lpstr>Title Slide</vt:lpstr>
      <vt:lpstr>Teacher Resources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Yussuff</dc:creator>
  <cp:lastModifiedBy>Angela Yussuff</cp:lastModifiedBy>
  <cp:revision>13</cp:revision>
  <dcterms:created xsi:type="dcterms:W3CDTF">2021-04-22T13:12:58Z</dcterms:created>
  <dcterms:modified xsi:type="dcterms:W3CDTF">2025-05-19T10:51:52Z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Order">
    <vt:r8>8148300</vt:r8>
  </property>
</Properties>
</file>